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0" r:id="rId5"/>
    <p:sldId id="378" r:id="rId6"/>
    <p:sldId id="262" r:id="rId7"/>
    <p:sldId id="263" r:id="rId8"/>
    <p:sldId id="264" r:id="rId9"/>
    <p:sldId id="267" r:id="rId10"/>
    <p:sldId id="268" r:id="rId11"/>
    <p:sldId id="266" r:id="rId12"/>
    <p:sldId id="354" r:id="rId13"/>
    <p:sldId id="367" r:id="rId14"/>
    <p:sldId id="368" r:id="rId15"/>
    <p:sldId id="355" r:id="rId16"/>
    <p:sldId id="356" r:id="rId17"/>
    <p:sldId id="358" r:id="rId18"/>
    <p:sldId id="379" r:id="rId19"/>
    <p:sldId id="364" r:id="rId20"/>
    <p:sldId id="380" r:id="rId21"/>
    <p:sldId id="344" r:id="rId22"/>
    <p:sldId id="343" r:id="rId23"/>
    <p:sldId id="345" r:id="rId24"/>
    <p:sldId id="376" r:id="rId25"/>
    <p:sldId id="3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Clark" initials="LC" lastIdx="1" clrIdx="0">
    <p:extLst>
      <p:ext uri="{19B8F6BF-5375-455C-9EA6-DF929625EA0E}">
        <p15:presenceInfo xmlns:p15="http://schemas.microsoft.com/office/powerpoint/2012/main" userId="S::edclark@ucdavis.edu::0e27f41f-3adb-43c7-9c21-fb8e91eee1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221"/>
    <a:srgbClr val="FF0066"/>
    <a:srgbClr val="000000"/>
    <a:srgbClr val="490AC6"/>
    <a:srgbClr val="41359B"/>
    <a:srgbClr val="C90735"/>
    <a:srgbClr val="CE0294"/>
    <a:srgbClr val="33CCFF"/>
    <a:srgbClr val="D7FBFD"/>
    <a:srgbClr val="B44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8" autoAdjust="0"/>
    <p:restoredTop sz="86446" autoAdjust="0"/>
  </p:normalViewPr>
  <p:slideViewPr>
    <p:cSldViewPr snapToGrid="0" snapToObjects="1">
      <p:cViewPr varScale="1">
        <p:scale>
          <a:sx n="98" d="100"/>
          <a:sy n="98" d="100"/>
        </p:scale>
        <p:origin x="978" y="96"/>
      </p:cViewPr>
      <p:guideLst>
        <p:guide orient="horz" pos="2160"/>
        <p:guide pos="3840"/>
      </p:guideLst>
    </p:cSldViewPr>
  </p:slideViewPr>
  <p:outlineViewPr>
    <p:cViewPr>
      <p:scale>
        <a:sx n="33" d="100"/>
        <a:sy n="33" d="100"/>
      </p:scale>
      <p:origin x="0" y="158"/>
    </p:cViewPr>
  </p:outlineViewPr>
  <p:notesTextViewPr>
    <p:cViewPr>
      <p:scale>
        <a:sx n="1" d="1"/>
        <a:sy n="1" d="1"/>
      </p:scale>
      <p:origin x="0" y="0"/>
    </p:cViewPr>
  </p:notesTextViewPr>
  <p:sorterViewPr>
    <p:cViewPr>
      <p:scale>
        <a:sx n="90" d="100"/>
        <a:sy n="90" d="100"/>
      </p:scale>
      <p:origin x="0" y="121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B574A-9F6D-0F4D-8F55-BDBC3522CC08}" type="datetimeFigureOut">
              <a:rPr lang="en-US" smtClean="0"/>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7DFD0-DCB4-3C4A-A746-6D1BAA8099D3}" type="slidenum">
              <a:rPr lang="en-US" smtClean="0"/>
              <a:t>‹#›</a:t>
            </a:fld>
            <a:endParaRPr lang="en-US" dirty="0"/>
          </a:p>
        </p:txBody>
      </p:sp>
    </p:spTree>
    <p:extLst>
      <p:ext uri="{BB962C8B-B14F-4D97-AF65-F5344CB8AC3E}">
        <p14:creationId xmlns:p14="http://schemas.microsoft.com/office/powerpoint/2010/main" val="18760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2</a:t>
            </a:fld>
            <a:endParaRPr lang="en-US" dirty="0"/>
          </a:p>
        </p:txBody>
      </p:sp>
    </p:spTree>
    <p:extLst>
      <p:ext uri="{BB962C8B-B14F-4D97-AF65-F5344CB8AC3E}">
        <p14:creationId xmlns:p14="http://schemas.microsoft.com/office/powerpoint/2010/main" val="5960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7DFD0-DCB4-3C4A-A746-6D1BAA8099D3}" type="slidenum">
              <a:rPr lang="en-US" smtClean="0"/>
              <a:t>7</a:t>
            </a:fld>
            <a:endParaRPr lang="en-US" dirty="0"/>
          </a:p>
        </p:txBody>
      </p:sp>
    </p:spTree>
    <p:extLst>
      <p:ext uri="{BB962C8B-B14F-4D97-AF65-F5344CB8AC3E}">
        <p14:creationId xmlns:p14="http://schemas.microsoft.com/office/powerpoint/2010/main" val="28155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13</a:t>
            </a:fld>
            <a:endParaRPr lang="en-US" dirty="0"/>
          </a:p>
        </p:txBody>
      </p:sp>
    </p:spTree>
    <p:extLst>
      <p:ext uri="{BB962C8B-B14F-4D97-AF65-F5344CB8AC3E}">
        <p14:creationId xmlns:p14="http://schemas.microsoft.com/office/powerpoint/2010/main" val="291943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14</a:t>
            </a:fld>
            <a:endParaRPr lang="en-US" dirty="0"/>
          </a:p>
        </p:txBody>
      </p:sp>
    </p:spTree>
    <p:extLst>
      <p:ext uri="{BB962C8B-B14F-4D97-AF65-F5344CB8AC3E}">
        <p14:creationId xmlns:p14="http://schemas.microsoft.com/office/powerpoint/2010/main" val="2006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16</a:t>
            </a:fld>
            <a:endParaRPr lang="en-US" dirty="0"/>
          </a:p>
        </p:txBody>
      </p:sp>
    </p:spTree>
    <p:extLst>
      <p:ext uri="{BB962C8B-B14F-4D97-AF65-F5344CB8AC3E}">
        <p14:creationId xmlns:p14="http://schemas.microsoft.com/office/powerpoint/2010/main" val="170438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17</a:t>
            </a:fld>
            <a:endParaRPr lang="en-US" dirty="0"/>
          </a:p>
        </p:txBody>
      </p:sp>
    </p:spTree>
    <p:extLst>
      <p:ext uri="{BB962C8B-B14F-4D97-AF65-F5344CB8AC3E}">
        <p14:creationId xmlns:p14="http://schemas.microsoft.com/office/powerpoint/2010/main" val="265920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18</a:t>
            </a:fld>
            <a:endParaRPr lang="en-US" dirty="0"/>
          </a:p>
        </p:txBody>
      </p:sp>
    </p:spTree>
    <p:extLst>
      <p:ext uri="{BB962C8B-B14F-4D97-AF65-F5344CB8AC3E}">
        <p14:creationId xmlns:p14="http://schemas.microsoft.com/office/powerpoint/2010/main" val="349810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t>20</a:t>
            </a:fld>
            <a:endParaRPr lang="en-US" dirty="0"/>
          </a:p>
        </p:txBody>
      </p:sp>
    </p:spTree>
    <p:extLst>
      <p:ext uri="{BB962C8B-B14F-4D97-AF65-F5344CB8AC3E}">
        <p14:creationId xmlns:p14="http://schemas.microsoft.com/office/powerpoint/2010/main" val="3712987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5E76612B-E0E0-0944-8E49-7F6038DC86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4140" b="15874"/>
          <a:stretch/>
        </p:blipFill>
        <p:spPr>
          <a:xfrm>
            <a:off x="3394952" y="2754288"/>
            <a:ext cx="8797048" cy="4103712"/>
          </a:xfrm>
          <a:prstGeom prst="rect">
            <a:avLst/>
          </a:prstGeom>
        </p:spPr>
      </p:pic>
    </p:spTree>
    <p:extLst>
      <p:ext uri="{BB962C8B-B14F-4D97-AF65-F5344CB8AC3E}">
        <p14:creationId xmlns:p14="http://schemas.microsoft.com/office/powerpoint/2010/main" val="24595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1396230" y="1428813"/>
            <a:ext cx="5699162" cy="4321355"/>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endParaRPr lang="en-US" dirty="0"/>
          </a:p>
          <a:p>
            <a:r>
              <a:rPr lang="en-US" dirty="0"/>
              <a:t>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409620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Page Title Topic Continued</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CF60ACC-01D8-D74A-A59F-79FE2FA96177}"/>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420488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5">
            <a:extLst>
              <a:ext uri="{FF2B5EF4-FFF2-40B4-BE49-F238E27FC236}">
                <a16:creationId xmlns:a16="http://schemas.microsoft.com/office/drawing/2014/main" id="{41911F4D-13B1-B341-88D7-EA1ECA8CBC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272" b="23780"/>
          <a:stretch/>
        </p:blipFill>
        <p:spPr>
          <a:xfrm>
            <a:off x="3394952" y="2754288"/>
            <a:ext cx="8797048"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69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Placeholder 5">
            <a:extLst>
              <a:ext uri="{FF2B5EF4-FFF2-40B4-BE49-F238E27FC236}">
                <a16:creationId xmlns:a16="http://schemas.microsoft.com/office/drawing/2014/main" id="{94EC0077-B8D4-BE44-B192-23F050A266C8}"/>
              </a:ext>
            </a:extLst>
          </p:cNvPr>
          <p:cNvPicPr>
            <a:picLocks noChangeAspect="1"/>
          </p:cNvPicPr>
          <p:nvPr userDrawn="1"/>
        </p:nvPicPr>
        <p:blipFill rotWithShape="1">
          <a:blip r:embed="rId2"/>
          <a:srcRect t="2174" b="31970"/>
          <a:stretch/>
        </p:blipFill>
        <p:spPr>
          <a:xfrm>
            <a:off x="3394952" y="2754288"/>
            <a:ext cx="8797048" cy="4103712"/>
          </a:xfrm>
          <a:prstGeom prst="rect">
            <a:avLst/>
          </a:prstGeom>
        </p:spPr>
      </p:pic>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3"/>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650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 add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99C3BD-D076-124C-9DB3-1036379D35A4}"/>
              </a:ext>
            </a:extLst>
          </p:cNvPr>
          <p:cNvSpPr/>
          <p:nvPr userDrawn="1"/>
        </p:nvSpPr>
        <p:spPr>
          <a:xfrm>
            <a:off x="0" y="2754289"/>
            <a:ext cx="12192000" cy="4103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C410E126-7106-5C46-9450-9875C42FDAB5}"/>
              </a:ext>
            </a:extLst>
          </p:cNvPr>
          <p:cNvSpPr>
            <a:spLocks noGrp="1"/>
          </p:cNvSpPr>
          <p:nvPr>
            <p:ph type="pic" idx="10"/>
          </p:nvPr>
        </p:nvSpPr>
        <p:spPr>
          <a:xfrm>
            <a:off x="3394952" y="2754289"/>
            <a:ext cx="8797048" cy="4103711"/>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a:extLst>
              <a:ext uri="{FF2B5EF4-FFF2-40B4-BE49-F238E27FC236}">
                <a16:creationId xmlns:a16="http://schemas.microsoft.com/office/drawing/2014/main" id="{9F30BAE7-855E-1D4F-BBF1-07B763AC69C3}"/>
              </a:ext>
            </a:extLst>
          </p:cNvPr>
          <p:cNvSpPr>
            <a:spLocks noGrp="1"/>
          </p:cNvSpPr>
          <p:nvPr>
            <p:ph type="body" sz="half" idx="2" hasCustomPrompt="1"/>
          </p:nvPr>
        </p:nvSpPr>
        <p:spPr>
          <a:xfrm>
            <a:off x="632430" y="5512753"/>
            <a:ext cx="2592033" cy="1046310"/>
          </a:xfrm>
          <a:prstGeom prst="rect">
            <a:avLst/>
          </a:prstGeom>
        </p:spPr>
        <p:txBody>
          <a:bodyPr>
            <a:normAutofit/>
          </a:bodyPr>
          <a:lstStyle>
            <a:lvl1pPr marL="0" indent="0" algn="l">
              <a:lnSpc>
                <a:spcPct val="100000"/>
              </a:lnSpc>
              <a:spcBef>
                <a:spcPts val="1000"/>
              </a:spcBef>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 / Presenter Name Credentials</a:t>
            </a:r>
          </a:p>
        </p:txBody>
      </p:sp>
      <p:sp>
        <p:nvSpPr>
          <p:cNvPr id="13" name="Title 1">
            <a:extLst>
              <a:ext uri="{FF2B5EF4-FFF2-40B4-BE49-F238E27FC236}">
                <a16:creationId xmlns:a16="http://schemas.microsoft.com/office/drawing/2014/main" id="{C9851992-6C00-CD42-BDF3-2681FAD583BA}"/>
              </a:ext>
            </a:extLst>
          </p:cNvPr>
          <p:cNvSpPr>
            <a:spLocks noGrp="1"/>
          </p:cNvSpPr>
          <p:nvPr>
            <p:ph type="ctrTitle" hasCustomPrompt="1"/>
          </p:nvPr>
        </p:nvSpPr>
        <p:spPr>
          <a:xfrm>
            <a:off x="3761362" y="474071"/>
            <a:ext cx="8154714" cy="949643"/>
          </a:xfrm>
          <a:prstGeom prst="rect">
            <a:avLst/>
          </a:prstGeom>
        </p:spPr>
        <p:txBody>
          <a:bodyPr anchor="b">
            <a:noAutofit/>
          </a:bodyPr>
          <a:lstStyle>
            <a:lvl1pPr algn="l">
              <a:defRPr sz="2800" b="0" i="0">
                <a:solidFill>
                  <a:schemeClr val="accent6"/>
                </a:solidFill>
                <a:latin typeface="Arial" panose="020B0604020202020204" pitchFamily="34" charset="0"/>
                <a:cs typeface="Arial" panose="020B0604020202020204" pitchFamily="34" charset="0"/>
              </a:defRPr>
            </a:lvl1pPr>
          </a:lstStyle>
          <a:p>
            <a:r>
              <a:rPr lang="en-US" dirty="0"/>
              <a:t>Department or</a:t>
            </a:r>
            <a:br>
              <a:rPr lang="en-US" dirty="0"/>
            </a:br>
            <a:r>
              <a:rPr lang="en-US" dirty="0"/>
              <a:t>Presentation Title</a:t>
            </a:r>
          </a:p>
        </p:txBody>
      </p:sp>
      <p:pic>
        <p:nvPicPr>
          <p:cNvPr id="4" name="Picture 3">
            <a:extLst>
              <a:ext uri="{FF2B5EF4-FFF2-40B4-BE49-F238E27FC236}">
                <a16:creationId xmlns:a16="http://schemas.microsoft.com/office/drawing/2014/main" id="{134D0EED-109D-C04F-8385-AA0DCCE5D26B}"/>
              </a:ext>
            </a:extLst>
          </p:cNvPr>
          <p:cNvPicPr>
            <a:picLocks noChangeAspect="1"/>
          </p:cNvPicPr>
          <p:nvPr userDrawn="1"/>
        </p:nvPicPr>
        <p:blipFill>
          <a:blip r:embed="rId2"/>
          <a:stretch>
            <a:fillRect/>
          </a:stretch>
        </p:blipFill>
        <p:spPr>
          <a:xfrm>
            <a:off x="410048" y="474071"/>
            <a:ext cx="2401246" cy="1114123"/>
          </a:xfrm>
          <a:prstGeom prst="rect">
            <a:avLst/>
          </a:prstGeom>
        </p:spPr>
      </p:pic>
      <p:cxnSp>
        <p:nvCxnSpPr>
          <p:cNvPr id="9" name="Straight Connector 8">
            <a:extLst>
              <a:ext uri="{FF2B5EF4-FFF2-40B4-BE49-F238E27FC236}">
                <a16:creationId xmlns:a16="http://schemas.microsoft.com/office/drawing/2014/main" id="{893AAE5A-4923-2548-8F07-82C0836B6BFA}"/>
              </a:ext>
            </a:extLst>
          </p:cNvPr>
          <p:cNvCxnSpPr>
            <a:cxnSpLocks/>
          </p:cNvCxnSpPr>
          <p:nvPr userDrawn="1"/>
        </p:nvCxnSpPr>
        <p:spPr>
          <a:xfrm flipV="1">
            <a:off x="3394953" y="243192"/>
            <a:ext cx="0" cy="1779622"/>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B3ABC58-FC2B-8741-A5F4-F986683346AC}"/>
              </a:ext>
            </a:extLst>
          </p:cNvPr>
          <p:cNvSpPr/>
          <p:nvPr userDrawn="1"/>
        </p:nvSpPr>
        <p:spPr>
          <a:xfrm>
            <a:off x="1" y="2184249"/>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32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555FACBF-3F7C-9F47-B5A8-DFAFF85A66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083" t="2087" r="8045"/>
          <a:stretch/>
        </p:blipFill>
        <p:spPr>
          <a:xfrm>
            <a:off x="8114096" y="-1"/>
            <a:ext cx="4077904" cy="3373657"/>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226028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5">
            <a:extLst>
              <a:ext uri="{FF2B5EF4-FFF2-40B4-BE49-F238E27FC236}">
                <a16:creationId xmlns:a16="http://schemas.microsoft.com/office/drawing/2014/main" id="{4137650C-8EED-1444-8172-9297401220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0" r="3391"/>
          <a:stretch/>
        </p:blipFill>
        <p:spPr>
          <a:xfrm>
            <a:off x="8114096" y="1"/>
            <a:ext cx="4077904" cy="3373656"/>
          </a:xfrm>
          <a:prstGeom prst="rect">
            <a:avLst/>
          </a:prstGeom>
        </p:spPr>
      </p:pic>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346974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3 - add pictur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0"/>
            <a:ext cx="12193524" cy="3373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2">
            <a:extLst>
              <a:ext uri="{FF2B5EF4-FFF2-40B4-BE49-F238E27FC236}">
                <a16:creationId xmlns:a16="http://schemas.microsoft.com/office/drawing/2014/main" id="{560D26EA-C293-1F4B-B239-2B9A6E8143D3}"/>
              </a:ext>
            </a:extLst>
          </p:cNvPr>
          <p:cNvSpPr>
            <a:spLocks noGrp="1"/>
          </p:cNvSpPr>
          <p:nvPr>
            <p:ph type="pic" idx="10"/>
          </p:nvPr>
        </p:nvSpPr>
        <p:spPr>
          <a:xfrm>
            <a:off x="8114095" y="0"/>
            <a:ext cx="4077904" cy="3373657"/>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2130878"/>
            <a:ext cx="6506111" cy="949643"/>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Section Title</a:t>
            </a:r>
            <a:br>
              <a:rPr lang="en-US" dirty="0"/>
            </a:br>
            <a:r>
              <a:rPr lang="en-US" dirty="0"/>
              <a:t>Divider Layout</a:t>
            </a:r>
          </a:p>
        </p:txBody>
      </p:sp>
      <p:sp>
        <p:nvSpPr>
          <p:cNvPr id="19" name="Text Placeholder 3">
            <a:extLst>
              <a:ext uri="{FF2B5EF4-FFF2-40B4-BE49-F238E27FC236}">
                <a16:creationId xmlns:a16="http://schemas.microsoft.com/office/drawing/2014/main" id="{8C663AEB-9E08-5746-8BDC-9D192E9D682B}"/>
              </a:ext>
            </a:extLst>
          </p:cNvPr>
          <p:cNvSpPr>
            <a:spLocks noGrp="1"/>
          </p:cNvSpPr>
          <p:nvPr>
            <p:ph type="body" sz="half" idx="2" hasCustomPrompt="1"/>
          </p:nvPr>
        </p:nvSpPr>
        <p:spPr>
          <a:xfrm>
            <a:off x="1396230" y="3657600"/>
            <a:ext cx="9144000" cy="2092568"/>
          </a:xfrm>
          <a:prstGeom prst="rect">
            <a:avLst/>
          </a:prstGeom>
        </p:spPr>
        <p:txBody>
          <a:bodyPr>
            <a:no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Tree>
    <p:extLst>
      <p:ext uri="{BB962C8B-B14F-4D97-AF65-F5344CB8AC3E}">
        <p14:creationId xmlns:p14="http://schemas.microsoft.com/office/powerpoint/2010/main" val="105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add picture or insert">
    <p:spTree>
      <p:nvGrpSpPr>
        <p:cNvPr id="1" name=""/>
        <p:cNvGrpSpPr/>
        <p:nvPr/>
      </p:nvGrpSpPr>
      <p:grpSpPr>
        <a:xfrm>
          <a:off x="0" y="0"/>
          <a:ext cx="0" cy="0"/>
          <a:chOff x="0" y="0"/>
          <a:chExt cx="0" cy="0"/>
        </a:xfrm>
      </p:grpSpPr>
      <p:sp>
        <p:nvSpPr>
          <p:cNvPr id="22" name="Picture Placeholder 2">
            <a:extLst>
              <a:ext uri="{FF2B5EF4-FFF2-40B4-BE49-F238E27FC236}">
                <a16:creationId xmlns:a16="http://schemas.microsoft.com/office/drawing/2014/main" id="{F0771791-6B4A-454F-9372-296F62762D44}"/>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35EF1015-71D5-E142-80AE-622693A1EE84}"/>
              </a:ext>
            </a:extLst>
          </p:cNvPr>
          <p:cNvSpPr>
            <a:spLocks noGrp="1"/>
          </p:cNvSpPr>
          <p:nvPr>
            <p:ph type="body" sz="half" idx="2" hasCustomPrompt="1"/>
          </p:nvPr>
        </p:nvSpPr>
        <p:spPr>
          <a:xfrm>
            <a:off x="1396230" y="1428814"/>
            <a:ext cx="5699162" cy="3811588"/>
          </a:xfrm>
          <a:prstGeom prst="rect">
            <a:avLst/>
          </a:prstGeom>
        </p:spPr>
        <p:txBody>
          <a:bodyPr>
            <a:normAutofit/>
          </a:bodyPr>
          <a:lstStyle>
            <a:lvl1pPr marL="0" indent="0">
              <a:lnSpc>
                <a:spcPct val="100000"/>
              </a:lnSpc>
              <a:buNone/>
              <a:defRPr sz="2000" b="0" i="0">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consequat</a:t>
            </a:r>
            <a:r>
              <a:rPr lang="en-US" dirty="0"/>
              <a:t>.</a:t>
            </a:r>
          </a:p>
        </p:txBody>
      </p:sp>
    </p:spTree>
    <p:extLst>
      <p:ext uri="{BB962C8B-B14F-4D97-AF65-F5344CB8AC3E}">
        <p14:creationId xmlns:p14="http://schemas.microsoft.com/office/powerpoint/2010/main" val="154184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2E42C05-9D2B-6542-B366-8DA24F1DEBA0}"/>
              </a:ext>
            </a:extLst>
          </p:cNvPr>
          <p:cNvSpPr/>
          <p:nvPr userDrawn="1"/>
        </p:nvSpPr>
        <p:spPr>
          <a:xfrm>
            <a:off x="-1524" y="1"/>
            <a:ext cx="12193524" cy="10902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1396230" y="427982"/>
            <a:ext cx="9144000" cy="451249"/>
          </a:xfrm>
          <a:prstGeom prst="rect">
            <a:avLst/>
          </a:prstGeom>
        </p:spPr>
        <p:txBody>
          <a:bodyPr anchor="b">
            <a:noAutofit/>
          </a:bodyPr>
          <a:lstStyle>
            <a:lvl1pPr algn="l">
              <a:defRPr sz="2800" b="0" i="0">
                <a:solidFill>
                  <a:schemeClr val="bg1"/>
                </a:solidFill>
                <a:latin typeface="Arial" panose="020B0604020202020204" pitchFamily="34" charset="0"/>
                <a:cs typeface="Arial" panose="020B0604020202020204" pitchFamily="34" charset="0"/>
              </a:defRPr>
            </a:lvl1pPr>
          </a:lstStyle>
          <a:p>
            <a:r>
              <a:rPr lang="en-US" dirty="0"/>
              <a:t>Topic Title About This Length </a:t>
            </a:r>
          </a:p>
        </p:txBody>
      </p:sp>
      <p:cxnSp>
        <p:nvCxnSpPr>
          <p:cNvPr id="16" name="Straight Connector 15">
            <a:extLst>
              <a:ext uri="{FF2B5EF4-FFF2-40B4-BE49-F238E27FC236}">
                <a16:creationId xmlns:a16="http://schemas.microsoft.com/office/drawing/2014/main" id="{C6F7DB34-BFA4-EA47-9F18-3B2D3C2EFA01}"/>
              </a:ext>
            </a:extLst>
          </p:cNvPr>
          <p:cNvCxnSpPr/>
          <p:nvPr userDrawn="1"/>
        </p:nvCxnSpPr>
        <p:spPr>
          <a:xfrm flipV="1">
            <a:off x="1205464" y="243191"/>
            <a:ext cx="0" cy="241246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6266839-3768-1640-AAC7-EC1829D980FB}"/>
              </a:ext>
            </a:extLst>
          </p:cNvPr>
          <p:cNvSpPr>
            <a:spLocks noGrp="1"/>
          </p:cNvSpPr>
          <p:nvPr>
            <p:ph idx="1" hasCustomPrompt="1"/>
          </p:nvPr>
        </p:nvSpPr>
        <p:spPr>
          <a:xfrm>
            <a:off x="1396230" y="1428814"/>
            <a:ext cx="9972224" cy="4459479"/>
          </a:xfrm>
          <a:prstGeom prst="rect">
            <a:avLst/>
          </a:prstGeom>
        </p:spPr>
        <p:txBody>
          <a:bodyPr>
            <a:normAutofit/>
          </a:bodyPr>
          <a:lstStyle>
            <a:lvl1pPr marL="342900" indent="-342900">
              <a:buSzPct val="85000"/>
              <a:buFont typeface="Wingdings" panose="05000000000000000000" pitchFamily="2" charset="2"/>
              <a:buChar char="§"/>
              <a:defRPr sz="2000" b="0" i="0">
                <a:solidFill>
                  <a:schemeClr val="accent6"/>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solidFill>
                <a:latin typeface="Arial" panose="020B0604020202020204" pitchFamily="34" charset="0"/>
                <a:cs typeface="Arial" panose="020B0604020202020204" pitchFamily="34"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Tree>
    <p:extLst>
      <p:ext uri="{BB962C8B-B14F-4D97-AF65-F5344CB8AC3E}">
        <p14:creationId xmlns:p14="http://schemas.microsoft.com/office/powerpoint/2010/main" val="290452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FAAFB-31ED-7348-8C91-067AEE5A8DC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90983" y="6300995"/>
            <a:ext cx="1205866" cy="559494"/>
          </a:xfrm>
          <a:prstGeom prst="rect">
            <a:avLst/>
          </a:prstGeom>
        </p:spPr>
      </p:pic>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tx1"/>
                </a:solidFill>
                <a:latin typeface="Arial" panose="020B0604020202020204" pitchFamily="34" charset="0"/>
                <a:cs typeface="Arial" panose="020B0604020202020204" pitchFamily="34" charset="0"/>
              </a:rPr>
              <a:pPr algn="r"/>
              <a:t>‹#›</a:t>
            </a:fld>
            <a:r>
              <a:rPr lang="en-US" sz="1100" b="0" i="0" dirty="0">
                <a:solidFill>
                  <a:schemeClr val="tx1"/>
                </a:solidFill>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862BB9D1-F621-D141-9813-E082BA958C6C}"/>
              </a:ext>
            </a:extLst>
          </p:cNvPr>
          <p:cNvSpPr txBox="1">
            <a:spLocks/>
          </p:cNvSpPr>
          <p:nvPr userDrawn="1"/>
        </p:nvSpPr>
        <p:spPr>
          <a:xfrm>
            <a:off x="3368749" y="6423470"/>
            <a:ext cx="5452977"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ight" panose="02000506030000020004" pitchFamily="2" charset="0"/>
                <a:ea typeface="+mj-ea"/>
                <a:cs typeface="+mj-cs"/>
              </a:defRPr>
            </a:lvl1pPr>
          </a:lstStyle>
          <a:p>
            <a:pPr algn="ctr"/>
            <a:r>
              <a:rPr lang="en-US" sz="1100" dirty="0">
                <a:solidFill>
                  <a:schemeClr val="tx1"/>
                </a:solidFill>
                <a:latin typeface="Arial" panose="020B0604020202020204" pitchFamily="34" charset="0"/>
                <a:cs typeface="Arial" panose="020B0604020202020204" pitchFamily="34" charset="0"/>
              </a:rPr>
              <a:t>Evaluation &amp; Management New Provider Training	</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74473"/>
      </p:ext>
    </p:extLst>
  </p:cSld>
  <p:clrMap bg1="lt1" tx1="dk1" bg2="lt2" tx2="dk2" accent1="accent1" accent2="accent2" accent3="accent3" accent4="accent4" accent5="accent5" accent6="accent6" hlink="hlink" folHlink="folHlink"/>
  <p:sldLayoutIdLst>
    <p:sldLayoutId id="2147483670" r:id="rId1"/>
    <p:sldLayoutId id="2147483679" r:id="rId2"/>
    <p:sldLayoutId id="2147483675" r:id="rId3"/>
    <p:sldLayoutId id="2147483676" r:id="rId4"/>
    <p:sldLayoutId id="2147483649" r:id="rId5"/>
    <p:sldLayoutId id="2147483677" r:id="rId6"/>
    <p:sldLayoutId id="2147483678" r:id="rId7"/>
    <p:sldLayoutId id="2147483671" r:id="rId8"/>
    <p:sldLayoutId id="2147483674"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ucdavishealth.ellucid.com/documents/view/1451" TargetMode="External"/><Relationship Id="rId2" Type="http://schemas.openxmlformats.org/officeDocument/2006/relationships/hyperlink" Target="https://ucdavishealth.ellucid.com/documents/view/1448" TargetMode="External"/><Relationship Id="rId1" Type="http://schemas.openxmlformats.org/officeDocument/2006/relationships/slideLayout" Target="../slideLayouts/slideLayout9.xml"/><Relationship Id="rId6" Type="http://schemas.openxmlformats.org/officeDocument/2006/relationships/hyperlink" Target="https://ucdavishealth.ellucid.com/documents/view/1640" TargetMode="External"/><Relationship Id="rId5" Type="http://schemas.openxmlformats.org/officeDocument/2006/relationships/hyperlink" Target="https://ucdavishealth.ellucid.com/documents/view/1638" TargetMode="External"/><Relationship Id="rId4" Type="http://schemas.openxmlformats.org/officeDocument/2006/relationships/hyperlink" Target="https://ucdavishealth.ellucid.com/documents/view/145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ealth.ucdavis.edu/compliance/billing_coding/guidance/" TargetMode="External"/><Relationship Id="rId2" Type="http://schemas.openxmlformats.org/officeDocument/2006/relationships/hyperlink" Target="https://intranet.ucdmc.ucdavis.edu/emr/projects/him_centralized_coding_leadership/index.shtml"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C72B8-B212-DF43-95FF-0B3001B6FB67}"/>
              </a:ext>
            </a:extLst>
          </p:cNvPr>
          <p:cNvSpPr>
            <a:spLocks noGrp="1"/>
          </p:cNvSpPr>
          <p:nvPr>
            <p:ph type="ctrTitle"/>
          </p:nvPr>
        </p:nvSpPr>
        <p:spPr>
          <a:xfrm>
            <a:off x="3959258" y="593890"/>
            <a:ext cx="7956818" cy="942680"/>
          </a:xfrm>
        </p:spPr>
        <p:txBody>
          <a:bodyPr/>
          <a:lstStyle/>
          <a:p>
            <a:br>
              <a:rPr lang="en-US" sz="3200" dirty="0">
                <a:solidFill>
                  <a:srgbClr val="150221"/>
                </a:solidFill>
              </a:rPr>
            </a:br>
            <a:r>
              <a:rPr lang="en-US" sz="3200" dirty="0">
                <a:solidFill>
                  <a:srgbClr val="150221"/>
                </a:solidFill>
              </a:rPr>
              <a:t>Evaluation &amp; Management Services Guidelines and Coding Requirements-2023</a:t>
            </a:r>
            <a:endParaRPr lang="en-US" sz="3200" b="1" dirty="0">
              <a:solidFill>
                <a:srgbClr val="150221"/>
              </a:solidFill>
              <a:latin typeface="+mj-lt"/>
            </a:endParaRPr>
          </a:p>
        </p:txBody>
      </p:sp>
    </p:spTree>
    <p:extLst>
      <p:ext uri="{BB962C8B-B14F-4D97-AF65-F5344CB8AC3E}">
        <p14:creationId xmlns:p14="http://schemas.microsoft.com/office/powerpoint/2010/main" val="412470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Services</a:t>
            </a:r>
          </a:p>
        </p:txBody>
      </p:sp>
      <p:sp>
        <p:nvSpPr>
          <p:cNvPr id="3" name="Content Placeholder 2"/>
          <p:cNvSpPr>
            <a:spLocks noGrp="1"/>
          </p:cNvSpPr>
          <p:nvPr>
            <p:ph idx="1"/>
          </p:nvPr>
        </p:nvSpPr>
        <p:spPr>
          <a:xfrm>
            <a:off x="1335449" y="1338379"/>
            <a:ext cx="9972224" cy="4459479"/>
          </a:xfrm>
        </p:spPr>
        <p:txBody>
          <a:bodyPr>
            <a:normAutofit fontScale="92500" lnSpcReduction="10000"/>
          </a:bodyPr>
          <a:lstStyle/>
          <a:p>
            <a:pPr marL="0" indent="0" algn="just">
              <a:buNone/>
            </a:pPr>
            <a:r>
              <a:rPr lang="en-US" altLang="en-US" sz="2400" b="1" dirty="0">
                <a:solidFill>
                  <a:srgbClr val="150221"/>
                </a:solidFill>
                <a:latin typeface="+mj-lt"/>
              </a:rPr>
              <a:t>Consultation vs Referral</a:t>
            </a:r>
          </a:p>
          <a:p>
            <a:pPr lvl="1" algn="just">
              <a:buSzPct val="60000"/>
              <a:buFont typeface="Wingdings" panose="05000000000000000000" pitchFamily="2" charset="2"/>
              <a:buChar char="v"/>
            </a:pPr>
            <a:r>
              <a:rPr lang="en-US" altLang="en-US" b="1" dirty="0">
                <a:solidFill>
                  <a:srgbClr val="150221"/>
                </a:solidFill>
                <a:latin typeface="+mn-lt"/>
              </a:rPr>
              <a:t>Consultation</a:t>
            </a:r>
          </a:p>
          <a:p>
            <a:pPr marL="1257300" lvl="2" indent="-342900" algn="just">
              <a:buSzPct val="60000"/>
              <a:buFont typeface="Wingdings" panose="05000000000000000000" pitchFamily="2" charset="2"/>
              <a:buChar char="§"/>
            </a:pPr>
            <a:r>
              <a:rPr lang="en-US" altLang="en-US" dirty="0">
                <a:latin typeface="+mn-lt"/>
              </a:rPr>
              <a:t>Services rendered to give advice or an opinion to a requesting provider about a patient’s diagnosis and/or management of a condition</a:t>
            </a:r>
          </a:p>
          <a:p>
            <a:pPr lvl="3" algn="just">
              <a:buSzPct val="80000"/>
              <a:buFont typeface="Wingdings" panose="05000000000000000000" pitchFamily="2" charset="2"/>
              <a:buChar char="§"/>
            </a:pPr>
            <a:r>
              <a:rPr lang="en-US" altLang="en-US" sz="2000" dirty="0">
                <a:latin typeface="+mn-lt"/>
              </a:rPr>
              <a:t>The 4 R’s</a:t>
            </a:r>
          </a:p>
          <a:p>
            <a:pPr lvl="4" algn="just">
              <a:buSzPct val="60000"/>
            </a:pPr>
            <a:r>
              <a:rPr lang="en-US" altLang="en-US" sz="2000" dirty="0">
                <a:latin typeface="+mn-lt"/>
              </a:rPr>
              <a:t>Request</a:t>
            </a:r>
          </a:p>
          <a:p>
            <a:pPr lvl="4" algn="just">
              <a:buSzPct val="60000"/>
            </a:pPr>
            <a:r>
              <a:rPr lang="en-US" altLang="en-US" sz="2000" dirty="0">
                <a:latin typeface="+mn-lt"/>
              </a:rPr>
              <a:t>Render opinion</a:t>
            </a:r>
          </a:p>
          <a:p>
            <a:pPr lvl="4" algn="just">
              <a:buSzPct val="60000"/>
            </a:pPr>
            <a:r>
              <a:rPr lang="en-US" altLang="en-US" sz="2000" dirty="0">
                <a:latin typeface="+mn-lt"/>
              </a:rPr>
              <a:t>Report</a:t>
            </a:r>
          </a:p>
          <a:p>
            <a:pPr lvl="4" algn="just">
              <a:buSzPct val="60000"/>
            </a:pPr>
            <a:r>
              <a:rPr lang="en-US" altLang="en-US" sz="2000" dirty="0">
                <a:latin typeface="+mn-lt"/>
              </a:rPr>
              <a:t>Reason</a:t>
            </a:r>
          </a:p>
          <a:p>
            <a:pPr lvl="1" algn="just">
              <a:buSzPct val="60000"/>
              <a:buFont typeface="Wingdings" panose="05000000000000000000" pitchFamily="2" charset="2"/>
              <a:buChar char="v"/>
            </a:pPr>
            <a:endParaRPr lang="en-US" altLang="en-US" b="1" dirty="0">
              <a:solidFill>
                <a:srgbClr val="150221"/>
              </a:solidFill>
              <a:latin typeface="+mn-lt"/>
            </a:endParaRPr>
          </a:p>
          <a:p>
            <a:pPr lvl="1" algn="just">
              <a:buSzPct val="60000"/>
              <a:buFont typeface="Wingdings" panose="05000000000000000000" pitchFamily="2" charset="2"/>
              <a:buChar char="v"/>
            </a:pPr>
            <a:r>
              <a:rPr lang="en-US" altLang="en-US" b="1" dirty="0">
                <a:solidFill>
                  <a:srgbClr val="150221"/>
                </a:solidFill>
                <a:latin typeface="+mn-lt"/>
              </a:rPr>
              <a:t>Referral</a:t>
            </a:r>
          </a:p>
          <a:p>
            <a:pPr marL="1257300" lvl="2" indent="-342900" algn="just">
              <a:buSzPct val="80000"/>
              <a:buFont typeface="Wingdings" panose="05000000000000000000" pitchFamily="2" charset="2"/>
              <a:buChar char="§"/>
            </a:pPr>
            <a:r>
              <a:rPr lang="en-US" altLang="en-US" dirty="0">
                <a:latin typeface="+mn-lt"/>
              </a:rPr>
              <a:t>Transfer of care</a:t>
            </a:r>
          </a:p>
          <a:p>
            <a:pPr marL="1257300" lvl="2" indent="-342900" algn="just">
              <a:buSzPct val="80000"/>
              <a:buFont typeface="Wingdings" panose="05000000000000000000" pitchFamily="2" charset="2"/>
              <a:buChar char="§"/>
            </a:pPr>
            <a:r>
              <a:rPr lang="en-US" altLang="en-US" dirty="0">
                <a:latin typeface="+mn-lt"/>
              </a:rPr>
              <a:t>Referring provider transfers the responsibility for managing the patient’s complete care for a condition to the receiving physician and the receiving physician documents approval of care</a:t>
            </a:r>
            <a:endParaRPr lang="en-US" altLang="en-US" b="1" dirty="0">
              <a:latin typeface="+mn-lt"/>
            </a:endParaRPr>
          </a:p>
          <a:p>
            <a:pPr algn="just"/>
            <a:endParaRPr lang="en-US" dirty="0"/>
          </a:p>
        </p:txBody>
      </p:sp>
    </p:spTree>
    <p:extLst>
      <p:ext uri="{BB962C8B-B14F-4D97-AF65-F5344CB8AC3E}">
        <p14:creationId xmlns:p14="http://schemas.microsoft.com/office/powerpoint/2010/main" val="341231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a:t>
            </a:r>
          </a:p>
        </p:txBody>
      </p:sp>
      <p:sp>
        <p:nvSpPr>
          <p:cNvPr id="3" name="Content Placeholder 2"/>
          <p:cNvSpPr>
            <a:spLocks noGrp="1"/>
          </p:cNvSpPr>
          <p:nvPr>
            <p:ph idx="1"/>
          </p:nvPr>
        </p:nvSpPr>
        <p:spPr/>
        <p:txBody>
          <a:bodyPr>
            <a:normAutofit/>
          </a:bodyPr>
          <a:lstStyle/>
          <a:p>
            <a:pPr marL="0" lvl="1" indent="0">
              <a:spcBef>
                <a:spcPts val="600"/>
              </a:spcBef>
              <a:spcAft>
                <a:spcPts val="600"/>
              </a:spcAft>
              <a:buNone/>
            </a:pPr>
            <a:r>
              <a:rPr lang="en-US" altLang="en-US" sz="2200" b="1" dirty="0">
                <a:solidFill>
                  <a:srgbClr val="150221"/>
                </a:solidFill>
                <a:latin typeface="+mj-lt"/>
              </a:rPr>
              <a:t>Major Changes to E&amp;M Guidelines for 2023</a:t>
            </a:r>
            <a:endParaRPr lang="en-US" altLang="en-US" sz="2200" dirty="0">
              <a:solidFill>
                <a:srgbClr val="150221"/>
              </a:solidFill>
              <a:latin typeface="+mn-lt"/>
            </a:endParaRPr>
          </a:p>
          <a:p>
            <a:pPr marL="342900" lvl="1" indent="-342900">
              <a:spcBef>
                <a:spcPts val="600"/>
              </a:spcBef>
              <a:spcAft>
                <a:spcPts val="600"/>
              </a:spcAft>
            </a:pPr>
            <a:r>
              <a:rPr lang="en-US" altLang="en-US" sz="2200" dirty="0">
                <a:solidFill>
                  <a:srgbClr val="150221"/>
                </a:solidFill>
                <a:latin typeface="+mn-lt"/>
              </a:rPr>
              <a:t>Use of Medical-Decision-Making (MDM) or time to select level of care for majority of E&amp;M services</a:t>
            </a:r>
          </a:p>
          <a:p>
            <a:pPr marL="342900" lvl="1" indent="-342900">
              <a:spcBef>
                <a:spcPts val="600"/>
              </a:spcBef>
              <a:spcAft>
                <a:spcPts val="600"/>
              </a:spcAft>
            </a:pPr>
            <a:r>
              <a:rPr lang="en-US" altLang="en-US" sz="2200" dirty="0">
                <a:solidFill>
                  <a:srgbClr val="150221"/>
                </a:solidFill>
                <a:latin typeface="+mn-lt"/>
              </a:rPr>
              <a:t>Use of MDM to select level of care for Emergency Department services</a:t>
            </a:r>
          </a:p>
          <a:p>
            <a:pPr marL="342900" lvl="1" indent="-342900">
              <a:spcBef>
                <a:spcPts val="600"/>
              </a:spcBef>
              <a:spcAft>
                <a:spcPts val="600"/>
              </a:spcAft>
            </a:pPr>
            <a:r>
              <a:rPr lang="en-US" altLang="en-US" sz="2200" dirty="0">
                <a:solidFill>
                  <a:srgbClr val="150221"/>
                </a:solidFill>
                <a:latin typeface="+mn-lt"/>
              </a:rPr>
              <a:t>Observation codes merged into Hospital Inpatient Care codes</a:t>
            </a:r>
          </a:p>
          <a:p>
            <a:pPr marL="342900" lvl="1" indent="-342900">
              <a:spcBef>
                <a:spcPts val="600"/>
              </a:spcBef>
              <a:spcAft>
                <a:spcPts val="600"/>
              </a:spcAft>
            </a:pPr>
            <a:r>
              <a:rPr lang="en-US" altLang="en-US" sz="2200" dirty="0">
                <a:solidFill>
                  <a:srgbClr val="150221"/>
                </a:solidFill>
                <a:latin typeface="+mn-lt"/>
              </a:rPr>
              <a:t>Domiciliary, Rest Home and Custodial Care codes merged into Home or Residence Services codes</a:t>
            </a:r>
          </a:p>
          <a:p>
            <a:pPr marL="342900" lvl="1" indent="-342900">
              <a:spcBef>
                <a:spcPts val="600"/>
              </a:spcBef>
              <a:spcAft>
                <a:spcPts val="600"/>
              </a:spcAft>
            </a:pPr>
            <a:r>
              <a:rPr lang="en-US" altLang="en-US" sz="2200" dirty="0">
                <a:solidFill>
                  <a:srgbClr val="150221"/>
                </a:solidFill>
                <a:latin typeface="+mn-lt"/>
              </a:rPr>
              <a:t>Prolonged Service revised to differentiate prolonged services on the date other than the face-to-face evaluation and prolonged services on the same date as an E&amp;M service</a:t>
            </a:r>
          </a:p>
        </p:txBody>
      </p:sp>
    </p:spTree>
    <p:extLst>
      <p:ext uri="{BB962C8B-B14F-4D97-AF65-F5344CB8AC3E}">
        <p14:creationId xmlns:p14="http://schemas.microsoft.com/office/powerpoint/2010/main" val="282391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a:t>
            </a:r>
          </a:p>
        </p:txBody>
      </p:sp>
      <p:sp>
        <p:nvSpPr>
          <p:cNvPr id="3" name="Content Placeholder 2"/>
          <p:cNvSpPr>
            <a:spLocks noGrp="1"/>
          </p:cNvSpPr>
          <p:nvPr>
            <p:ph idx="1"/>
          </p:nvPr>
        </p:nvSpPr>
        <p:spPr/>
        <p:txBody>
          <a:bodyPr>
            <a:normAutofit fontScale="92500" lnSpcReduction="10000"/>
          </a:bodyPr>
          <a:lstStyle/>
          <a:p>
            <a:pPr marL="0" lvl="1" indent="0">
              <a:spcBef>
                <a:spcPts val="1000"/>
              </a:spcBef>
              <a:buNone/>
            </a:pPr>
            <a:r>
              <a:rPr lang="en-US" altLang="en-US" sz="2400" dirty="0">
                <a:solidFill>
                  <a:srgbClr val="150221"/>
                </a:solidFill>
                <a:latin typeface="+mn-lt"/>
              </a:rPr>
              <a:t>History and examination are no longer key components </a:t>
            </a:r>
          </a:p>
          <a:p>
            <a:pPr marL="685800" lvl="2" indent="-457200">
              <a:spcBef>
                <a:spcPts val="1000"/>
              </a:spcBef>
              <a:buFont typeface="Wingdings" panose="05000000000000000000" pitchFamily="2" charset="2"/>
              <a:buChar char="v"/>
            </a:pPr>
            <a:r>
              <a:rPr lang="en-US" altLang="en-US" sz="2400" dirty="0">
                <a:solidFill>
                  <a:schemeClr val="accent6">
                    <a:lumMod val="50000"/>
                  </a:schemeClr>
                </a:solidFill>
                <a:latin typeface="+mn-lt"/>
              </a:rPr>
              <a:t>Continue to perform and document medically appropriate history and/or examination</a:t>
            </a:r>
          </a:p>
          <a:p>
            <a:pPr marL="0" indent="0">
              <a:buNone/>
            </a:pPr>
            <a:endParaRPr lang="en-US" altLang="en-US" sz="2400" dirty="0">
              <a:solidFill>
                <a:schemeClr val="accent6">
                  <a:lumMod val="50000"/>
                </a:schemeClr>
              </a:solidFill>
              <a:latin typeface="+mn-lt"/>
            </a:endParaRPr>
          </a:p>
          <a:p>
            <a:pPr marL="0" indent="0">
              <a:buNone/>
            </a:pPr>
            <a:r>
              <a:rPr lang="en-US" altLang="en-US" sz="2400" dirty="0">
                <a:solidFill>
                  <a:schemeClr val="accent6">
                    <a:lumMod val="50000"/>
                  </a:schemeClr>
                </a:solidFill>
                <a:latin typeface="+mn-lt"/>
              </a:rPr>
              <a:t>Components for code selection (may use either)</a:t>
            </a:r>
          </a:p>
          <a:p>
            <a:pPr marL="1371600" lvl="3" indent="-457200">
              <a:spcBef>
                <a:spcPts val="1000"/>
              </a:spcBef>
              <a:buFont typeface="Wingdings" panose="05000000000000000000" pitchFamily="2" charset="2"/>
              <a:buChar char="v"/>
            </a:pPr>
            <a:r>
              <a:rPr lang="en-US" altLang="en-US" sz="2400" dirty="0">
                <a:solidFill>
                  <a:schemeClr val="accent6">
                    <a:lumMod val="50000"/>
                  </a:schemeClr>
                </a:solidFill>
                <a:latin typeface="+mn-lt"/>
              </a:rPr>
              <a:t>MDM level; or</a:t>
            </a:r>
          </a:p>
          <a:p>
            <a:pPr marL="1371600" lvl="3" indent="-457200">
              <a:spcBef>
                <a:spcPts val="1000"/>
              </a:spcBef>
              <a:buFont typeface="Wingdings" panose="05000000000000000000" pitchFamily="2" charset="2"/>
              <a:buChar char="v"/>
            </a:pPr>
            <a:r>
              <a:rPr lang="en-US" altLang="en-US" sz="2400" dirty="0">
                <a:solidFill>
                  <a:schemeClr val="accent6">
                    <a:lumMod val="50000"/>
                  </a:schemeClr>
                </a:solidFill>
                <a:latin typeface="+mn-lt"/>
              </a:rPr>
              <a:t>Total time billing provider spent on the date of the encounter (excluded Emergency Department)</a:t>
            </a:r>
          </a:p>
          <a:p>
            <a:pPr marL="1371600" lvl="3" indent="-457200">
              <a:spcBef>
                <a:spcPts val="1000"/>
              </a:spcBef>
              <a:buFontTx/>
              <a:buChar char="-"/>
            </a:pPr>
            <a:endParaRPr lang="en-US" altLang="en-US" sz="2400" dirty="0">
              <a:solidFill>
                <a:schemeClr val="accent6">
                  <a:lumMod val="50000"/>
                </a:schemeClr>
              </a:solidFill>
              <a:latin typeface="+mn-lt"/>
            </a:endParaRPr>
          </a:p>
          <a:p>
            <a:pPr marL="0" lvl="1" indent="0">
              <a:spcBef>
                <a:spcPts val="1000"/>
              </a:spcBef>
              <a:buNone/>
            </a:pPr>
            <a:r>
              <a:rPr lang="en-US" altLang="en-US" sz="2400" dirty="0">
                <a:solidFill>
                  <a:schemeClr val="accent6">
                    <a:lumMod val="50000"/>
                  </a:schemeClr>
                </a:solidFill>
                <a:latin typeface="+mn-lt"/>
              </a:rPr>
              <a:t>Time no longer dependent on counseling and coordination of care dominating visit.</a:t>
            </a:r>
          </a:p>
          <a:p>
            <a:pPr marL="0" lvl="1" indent="0">
              <a:spcBef>
                <a:spcPts val="1000"/>
              </a:spcBef>
              <a:buNone/>
            </a:pPr>
            <a:r>
              <a:rPr lang="en-US" altLang="en-US" sz="2400" dirty="0">
                <a:solidFill>
                  <a:schemeClr val="accent6">
                    <a:lumMod val="50000"/>
                  </a:schemeClr>
                </a:solidFill>
                <a:latin typeface="+mn-lt"/>
              </a:rPr>
              <a:t>Now includes non-face-to-face time on the same date of the encounter.</a:t>
            </a:r>
          </a:p>
          <a:p>
            <a:pPr marL="685800" lvl="2" indent="-457200">
              <a:spcBef>
                <a:spcPts val="1000"/>
              </a:spcBef>
              <a:buFontTx/>
              <a:buChar char="-"/>
            </a:pPr>
            <a:endParaRPr lang="en-US" altLang="en-US" sz="2600" dirty="0">
              <a:solidFill>
                <a:srgbClr val="150221"/>
              </a:solidFill>
              <a:latin typeface="+mj-lt"/>
            </a:endParaRPr>
          </a:p>
        </p:txBody>
      </p:sp>
    </p:spTree>
    <p:extLst>
      <p:ext uri="{BB962C8B-B14F-4D97-AF65-F5344CB8AC3E}">
        <p14:creationId xmlns:p14="http://schemas.microsoft.com/office/powerpoint/2010/main" val="349575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Guidelines-Time</a:t>
            </a:r>
          </a:p>
        </p:txBody>
      </p:sp>
      <p:sp>
        <p:nvSpPr>
          <p:cNvPr id="3" name="Content Placeholder 2"/>
          <p:cNvSpPr>
            <a:spLocks noGrp="1"/>
          </p:cNvSpPr>
          <p:nvPr>
            <p:ph idx="1"/>
          </p:nvPr>
        </p:nvSpPr>
        <p:spPr>
          <a:xfrm>
            <a:off x="1337733" y="1199260"/>
            <a:ext cx="9972224" cy="4858640"/>
          </a:xfrm>
        </p:spPr>
        <p:txBody>
          <a:bodyPr>
            <a:normAutofit/>
          </a:bodyPr>
          <a:lstStyle/>
          <a:p>
            <a:pPr marL="0" lvl="1" indent="0">
              <a:spcBef>
                <a:spcPts val="1000"/>
              </a:spcBef>
              <a:spcAft>
                <a:spcPts val="1200"/>
              </a:spcAft>
              <a:buNone/>
            </a:pPr>
            <a:r>
              <a:rPr lang="en-US" altLang="en-US" sz="2800" b="1" dirty="0">
                <a:solidFill>
                  <a:srgbClr val="150221"/>
                </a:solidFill>
                <a:latin typeface="+mn-lt"/>
              </a:rPr>
              <a:t>Time</a:t>
            </a:r>
          </a:p>
          <a:p>
            <a:pPr marL="342900" lvl="1" indent="-342900">
              <a:spcBef>
                <a:spcPts val="1000"/>
              </a:spcBef>
              <a:spcAft>
                <a:spcPts val="1200"/>
              </a:spcAft>
              <a:buFont typeface="Wingdings" panose="05000000000000000000" pitchFamily="2" charset="2"/>
              <a:buChar char="v"/>
            </a:pPr>
            <a:r>
              <a:rPr lang="en-US" altLang="en-US" sz="2400" dirty="0">
                <a:solidFill>
                  <a:srgbClr val="150221"/>
                </a:solidFill>
                <a:latin typeface="+mn-lt"/>
              </a:rPr>
              <a:t>The time defined in the E/M descriptors is used for selecting level</a:t>
            </a:r>
          </a:p>
          <a:p>
            <a:pPr marL="342900" lvl="1" indent="-342900">
              <a:spcBef>
                <a:spcPts val="1000"/>
              </a:spcBef>
              <a:spcAft>
                <a:spcPts val="1200"/>
              </a:spcAft>
              <a:buFont typeface="Wingdings" panose="05000000000000000000" pitchFamily="2" charset="2"/>
              <a:buChar char="v"/>
            </a:pPr>
            <a:r>
              <a:rPr lang="en-US" altLang="en-US" sz="2400" dirty="0">
                <a:solidFill>
                  <a:srgbClr val="150221"/>
                </a:solidFill>
                <a:latin typeface="+mn-lt"/>
              </a:rPr>
              <a:t>Includes face-to-face and non-face-to-face time personally spent by billing provider on the date of encounter</a:t>
            </a:r>
          </a:p>
          <a:p>
            <a:pPr marL="342900" lvl="1" indent="-342900">
              <a:spcBef>
                <a:spcPts val="1000"/>
              </a:spcBef>
              <a:spcAft>
                <a:spcPts val="1200"/>
              </a:spcAft>
              <a:buFont typeface="Wingdings" panose="05000000000000000000" pitchFamily="2" charset="2"/>
              <a:buChar char="v"/>
            </a:pPr>
            <a:r>
              <a:rPr lang="en-US" altLang="en-US" sz="2400" dirty="0">
                <a:solidFill>
                  <a:srgbClr val="150221"/>
                </a:solidFill>
                <a:latin typeface="+mn-lt"/>
              </a:rPr>
              <a:t>Only the teaching physician time counts, resident time does not count, nor does clinical staff time</a:t>
            </a:r>
          </a:p>
          <a:p>
            <a:pPr marL="342900" lvl="1" indent="-342900">
              <a:spcBef>
                <a:spcPts val="1000"/>
              </a:spcBef>
              <a:spcAft>
                <a:spcPts val="1200"/>
              </a:spcAft>
              <a:buFont typeface="Wingdings" panose="05000000000000000000" pitchFamily="2" charset="2"/>
              <a:buChar char="v"/>
            </a:pPr>
            <a:r>
              <a:rPr lang="en-US" altLang="en-US" sz="2400" dirty="0">
                <a:solidFill>
                  <a:srgbClr val="150221"/>
                </a:solidFill>
                <a:latin typeface="+mn-lt"/>
              </a:rPr>
              <a:t>Total time spent by billing provider on the date of encounter must be documented</a:t>
            </a:r>
          </a:p>
        </p:txBody>
      </p:sp>
    </p:spTree>
    <p:extLst>
      <p:ext uri="{BB962C8B-B14F-4D97-AF65-F5344CB8AC3E}">
        <p14:creationId xmlns:p14="http://schemas.microsoft.com/office/powerpoint/2010/main" val="361158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a:t>
            </a:r>
          </a:p>
        </p:txBody>
      </p:sp>
      <p:sp>
        <p:nvSpPr>
          <p:cNvPr id="3" name="Content Placeholder 2"/>
          <p:cNvSpPr>
            <a:spLocks noGrp="1"/>
          </p:cNvSpPr>
          <p:nvPr>
            <p:ph idx="1"/>
          </p:nvPr>
        </p:nvSpPr>
        <p:spPr>
          <a:xfrm>
            <a:off x="1337733" y="1199260"/>
            <a:ext cx="9972224" cy="4858640"/>
          </a:xfrm>
        </p:spPr>
        <p:txBody>
          <a:bodyPr>
            <a:normAutofit/>
          </a:bodyPr>
          <a:lstStyle/>
          <a:p>
            <a:pPr marL="0" lvl="1" indent="0">
              <a:spcBef>
                <a:spcPts val="1000"/>
              </a:spcBef>
              <a:spcAft>
                <a:spcPts val="1200"/>
              </a:spcAft>
              <a:buNone/>
            </a:pPr>
            <a:r>
              <a:rPr lang="en-US" altLang="en-US" sz="2800" b="1" dirty="0">
                <a:solidFill>
                  <a:srgbClr val="150221"/>
                </a:solidFill>
                <a:latin typeface="+mn-lt"/>
              </a:rPr>
              <a:t>Time</a:t>
            </a:r>
          </a:p>
          <a:p>
            <a:pPr marL="0" lvl="1" indent="0">
              <a:spcBef>
                <a:spcPts val="1000"/>
              </a:spcBef>
              <a:spcAft>
                <a:spcPts val="600"/>
              </a:spcAft>
              <a:buNone/>
            </a:pPr>
            <a:r>
              <a:rPr lang="en-US" altLang="en-US" sz="2400" dirty="0">
                <a:solidFill>
                  <a:srgbClr val="150221"/>
                </a:solidFill>
                <a:latin typeface="+mn-lt"/>
              </a:rPr>
              <a:t>Total time includes: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Preparing to see the patient (e.g., review of tests)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Obtaining and/or reviewing separately obtained history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Performing a medically appropriate examination and/or evaluation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Counseling and educating the patient/family/caregiver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Ordering medications, tests, or procedures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Referring and communicating with other health care professionals (when not separately reported)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Documenting clinical information in the electronic or other health record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Independently interpreting results (not separately reported) and communicating results to the patient/ family/caregiver </a:t>
            </a:r>
          </a:p>
          <a:p>
            <a:pPr marL="342900" lvl="1" indent="-342900">
              <a:spcBef>
                <a:spcPts val="0"/>
              </a:spcBef>
              <a:spcAft>
                <a:spcPts val="600"/>
              </a:spcAft>
              <a:buFont typeface="Wingdings" panose="05000000000000000000" pitchFamily="2" charset="2"/>
              <a:buChar char="v"/>
            </a:pPr>
            <a:r>
              <a:rPr lang="en-US" dirty="0">
                <a:solidFill>
                  <a:schemeClr val="accent6">
                    <a:lumMod val="50000"/>
                  </a:schemeClr>
                </a:solidFill>
                <a:latin typeface="+mn-lt"/>
              </a:rPr>
              <a:t>Care coordination </a:t>
            </a:r>
            <a:r>
              <a:rPr lang="en-US" sz="2000" dirty="0">
                <a:solidFill>
                  <a:schemeClr val="accent6">
                    <a:lumMod val="50000"/>
                  </a:schemeClr>
                </a:solidFill>
              </a:rPr>
              <a:t>(not separately reported)</a:t>
            </a:r>
            <a:endParaRPr lang="en-US" altLang="en-US" sz="2400" dirty="0">
              <a:solidFill>
                <a:schemeClr val="accent6">
                  <a:lumMod val="50000"/>
                </a:schemeClr>
              </a:solidFill>
              <a:latin typeface="+mn-lt"/>
            </a:endParaRPr>
          </a:p>
        </p:txBody>
      </p:sp>
    </p:spTree>
    <p:extLst>
      <p:ext uri="{BB962C8B-B14F-4D97-AF65-F5344CB8AC3E}">
        <p14:creationId xmlns:p14="http://schemas.microsoft.com/office/powerpoint/2010/main" val="51848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a:t>
            </a:r>
          </a:p>
        </p:txBody>
      </p:sp>
      <p:sp>
        <p:nvSpPr>
          <p:cNvPr id="3" name="Content Placeholder 2"/>
          <p:cNvSpPr>
            <a:spLocks noGrp="1"/>
          </p:cNvSpPr>
          <p:nvPr>
            <p:ph idx="1"/>
          </p:nvPr>
        </p:nvSpPr>
        <p:spPr>
          <a:xfrm>
            <a:off x="1396230" y="1428814"/>
            <a:ext cx="9972224" cy="4712213"/>
          </a:xfrm>
        </p:spPr>
        <p:txBody>
          <a:bodyPr>
            <a:normAutofit/>
          </a:bodyPr>
          <a:lstStyle/>
          <a:p>
            <a:pPr marL="0" lvl="1" indent="0">
              <a:spcBef>
                <a:spcPts val="1000"/>
              </a:spcBef>
              <a:spcAft>
                <a:spcPts val="600"/>
              </a:spcAft>
              <a:buNone/>
            </a:pPr>
            <a:r>
              <a:rPr lang="en-US" altLang="en-US" sz="2800" b="1" dirty="0">
                <a:solidFill>
                  <a:schemeClr val="accent6">
                    <a:lumMod val="50000"/>
                  </a:schemeClr>
                </a:solidFill>
                <a:latin typeface="+mj-lt"/>
              </a:rPr>
              <a:t>Medical-Decision Making</a:t>
            </a:r>
          </a:p>
          <a:p>
            <a:pPr marL="0" lvl="1" indent="0">
              <a:spcBef>
                <a:spcPts val="1000"/>
              </a:spcBef>
              <a:spcAft>
                <a:spcPts val="600"/>
              </a:spcAft>
              <a:buNone/>
            </a:pPr>
            <a:r>
              <a:rPr lang="en-US" altLang="en-US" sz="2400" dirty="0">
                <a:solidFill>
                  <a:schemeClr val="accent6">
                    <a:lumMod val="50000"/>
                  </a:schemeClr>
                </a:solidFill>
                <a:latin typeface="+mn-lt"/>
              </a:rPr>
              <a:t>Elements of MDM table:</a:t>
            </a:r>
          </a:p>
          <a:p>
            <a:pPr marL="571500" lvl="2" indent="-342900">
              <a:spcBef>
                <a:spcPts val="1000"/>
              </a:spcBef>
              <a:spcAft>
                <a:spcPts val="600"/>
              </a:spcAft>
              <a:buFont typeface="Wingdings" panose="05000000000000000000" pitchFamily="2" charset="2"/>
              <a:buChar char="v"/>
            </a:pPr>
            <a:r>
              <a:rPr lang="en-US" altLang="en-US" sz="2400" dirty="0">
                <a:solidFill>
                  <a:schemeClr val="accent6">
                    <a:lumMod val="50000"/>
                  </a:schemeClr>
                </a:solidFill>
                <a:latin typeface="+mn-lt"/>
              </a:rPr>
              <a:t>Number and complexity of problems addressed at the encounter</a:t>
            </a:r>
          </a:p>
          <a:p>
            <a:pPr marL="571500" lvl="2" indent="-342900">
              <a:spcBef>
                <a:spcPts val="1000"/>
              </a:spcBef>
              <a:spcAft>
                <a:spcPts val="600"/>
              </a:spcAft>
              <a:buFont typeface="Wingdings" panose="05000000000000000000" pitchFamily="2" charset="2"/>
              <a:buChar char="v"/>
            </a:pPr>
            <a:r>
              <a:rPr lang="en-US" altLang="en-US" sz="2400" dirty="0">
                <a:solidFill>
                  <a:schemeClr val="accent6">
                    <a:lumMod val="50000"/>
                  </a:schemeClr>
                </a:solidFill>
                <a:latin typeface="+mn-lt"/>
              </a:rPr>
              <a:t>Amount and/or complexity of data to be reviewed and analyzed</a:t>
            </a:r>
          </a:p>
          <a:p>
            <a:pPr marL="571500" lvl="2" indent="-342900">
              <a:spcBef>
                <a:spcPts val="1000"/>
              </a:spcBef>
              <a:spcAft>
                <a:spcPts val="600"/>
              </a:spcAft>
              <a:buFont typeface="Wingdings" panose="05000000000000000000" pitchFamily="2" charset="2"/>
              <a:buChar char="v"/>
            </a:pPr>
            <a:r>
              <a:rPr lang="en-US" altLang="en-US" sz="2400" dirty="0">
                <a:solidFill>
                  <a:schemeClr val="accent6">
                    <a:lumMod val="50000"/>
                  </a:schemeClr>
                </a:solidFill>
                <a:latin typeface="+mn-lt"/>
              </a:rPr>
              <a:t>Risk of complication and/or morbidity or mortality of patient management</a:t>
            </a:r>
          </a:p>
          <a:p>
            <a:pPr marL="228600" lvl="2">
              <a:spcBef>
                <a:spcPts val="1000"/>
              </a:spcBef>
              <a:spcAft>
                <a:spcPts val="600"/>
              </a:spcAft>
            </a:pPr>
            <a:endParaRPr lang="en-US" altLang="en-US" sz="2400" dirty="0">
              <a:solidFill>
                <a:schemeClr val="accent6">
                  <a:lumMod val="50000"/>
                </a:schemeClr>
              </a:solidFill>
              <a:latin typeface="+mn-lt"/>
            </a:endParaRPr>
          </a:p>
          <a:p>
            <a:pPr marL="0" indent="0">
              <a:spcAft>
                <a:spcPts val="600"/>
              </a:spcAft>
              <a:buNone/>
            </a:pPr>
            <a:r>
              <a:rPr lang="en-US" altLang="en-US" sz="2600" dirty="0">
                <a:solidFill>
                  <a:schemeClr val="accent6">
                    <a:lumMod val="50000"/>
                  </a:schemeClr>
                </a:solidFill>
                <a:latin typeface="+mn-lt"/>
              </a:rPr>
              <a:t>Level of MDM- based on 2 out of 3 MDM elements</a:t>
            </a:r>
          </a:p>
        </p:txBody>
      </p:sp>
    </p:spTree>
    <p:extLst>
      <p:ext uri="{BB962C8B-B14F-4D97-AF65-F5344CB8AC3E}">
        <p14:creationId xmlns:p14="http://schemas.microsoft.com/office/powerpoint/2010/main" val="153462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 Number &amp; Complexity of Problems Addressed at Encounter</a:t>
            </a:r>
          </a:p>
        </p:txBody>
      </p:sp>
      <p:sp>
        <p:nvSpPr>
          <p:cNvPr id="3" name="Content Placeholder 2"/>
          <p:cNvSpPr>
            <a:spLocks noGrp="1"/>
          </p:cNvSpPr>
          <p:nvPr>
            <p:ph idx="1"/>
          </p:nvPr>
        </p:nvSpPr>
        <p:spPr>
          <a:xfrm>
            <a:off x="1396230" y="1213503"/>
            <a:ext cx="9972224" cy="5101839"/>
          </a:xfrm>
        </p:spPr>
        <p:txBody>
          <a:bodyPr>
            <a:normAutofit/>
          </a:bodyPr>
          <a:lstStyle/>
          <a:p>
            <a:pPr marL="228600" lvl="2">
              <a:spcBef>
                <a:spcPts val="600"/>
              </a:spcBef>
              <a:spcAft>
                <a:spcPts val="600"/>
              </a:spcAft>
            </a:pPr>
            <a:endParaRPr lang="en-US" altLang="en-US" sz="2200" dirty="0">
              <a:latin typeface="+mn-lt"/>
            </a:endParaRPr>
          </a:p>
          <a:p>
            <a:pPr marL="228600" lvl="2">
              <a:spcBef>
                <a:spcPts val="1000"/>
              </a:spcBef>
              <a:spcAft>
                <a:spcPts val="600"/>
              </a:spcAft>
            </a:pPr>
            <a:endParaRPr lang="en-US" altLang="en-US" sz="2400" dirty="0">
              <a:latin typeface="+mn-lt"/>
            </a:endParaRPr>
          </a:p>
          <a:p>
            <a:pPr marL="228600" lvl="2">
              <a:spcBef>
                <a:spcPts val="1000"/>
              </a:spcBef>
              <a:spcAft>
                <a:spcPts val="600"/>
              </a:spcAft>
            </a:pPr>
            <a:endParaRPr lang="en-US" altLang="en-US" sz="2400" dirty="0">
              <a:latin typeface="+mn-lt"/>
            </a:endParaRPr>
          </a:p>
        </p:txBody>
      </p:sp>
      <p:graphicFrame>
        <p:nvGraphicFramePr>
          <p:cNvPr id="4" name="Table 5">
            <a:extLst>
              <a:ext uri="{FF2B5EF4-FFF2-40B4-BE49-F238E27FC236}">
                <a16:creationId xmlns:a16="http://schemas.microsoft.com/office/drawing/2014/main" id="{C829B599-8B7E-6A2F-4634-BA35BB436900}"/>
              </a:ext>
            </a:extLst>
          </p:cNvPr>
          <p:cNvGraphicFramePr>
            <a:graphicFrameLocks noGrp="1"/>
          </p:cNvGraphicFramePr>
          <p:nvPr>
            <p:extLst>
              <p:ext uri="{D42A27DB-BD31-4B8C-83A1-F6EECF244321}">
                <p14:modId xmlns:p14="http://schemas.microsoft.com/office/powerpoint/2010/main" val="3190133396"/>
              </p:ext>
            </p:extLst>
          </p:nvPr>
        </p:nvGraphicFramePr>
        <p:xfrm>
          <a:off x="1496290" y="1213504"/>
          <a:ext cx="9872164" cy="4991736"/>
        </p:xfrm>
        <a:graphic>
          <a:graphicData uri="http://schemas.openxmlformats.org/drawingml/2006/table">
            <a:tbl>
              <a:tblPr firstRow="1" bandRow="1">
                <a:tableStyleId>{5C22544A-7EE6-4342-B048-85BDC9FD1C3A}</a:tableStyleId>
              </a:tblPr>
              <a:tblGrid>
                <a:gridCol w="1548246">
                  <a:extLst>
                    <a:ext uri="{9D8B030D-6E8A-4147-A177-3AD203B41FA5}">
                      <a16:colId xmlns:a16="http://schemas.microsoft.com/office/drawing/2014/main" val="2068793522"/>
                    </a:ext>
                  </a:extLst>
                </a:gridCol>
                <a:gridCol w="2753591">
                  <a:extLst>
                    <a:ext uri="{9D8B030D-6E8A-4147-A177-3AD203B41FA5}">
                      <a16:colId xmlns:a16="http://schemas.microsoft.com/office/drawing/2014/main" val="4241982169"/>
                    </a:ext>
                  </a:extLst>
                </a:gridCol>
                <a:gridCol w="2940628">
                  <a:extLst>
                    <a:ext uri="{9D8B030D-6E8A-4147-A177-3AD203B41FA5}">
                      <a16:colId xmlns:a16="http://schemas.microsoft.com/office/drawing/2014/main" val="1412815832"/>
                    </a:ext>
                  </a:extLst>
                </a:gridCol>
                <a:gridCol w="2629699">
                  <a:extLst>
                    <a:ext uri="{9D8B030D-6E8A-4147-A177-3AD203B41FA5}">
                      <a16:colId xmlns:a16="http://schemas.microsoft.com/office/drawing/2014/main" val="36633579"/>
                    </a:ext>
                  </a:extLst>
                </a:gridCol>
              </a:tblGrid>
              <a:tr h="636600">
                <a:tc>
                  <a:txBody>
                    <a:bodyPr/>
                    <a:lstStyle/>
                    <a:p>
                      <a:r>
                        <a:rPr lang="en-US" sz="1400" dirty="0"/>
                        <a:t>Straightforward MDM</a:t>
                      </a:r>
                    </a:p>
                  </a:txBody>
                  <a:tcPr/>
                </a:tc>
                <a:tc>
                  <a:txBody>
                    <a:bodyPr/>
                    <a:lstStyle/>
                    <a:p>
                      <a:r>
                        <a:rPr lang="en-US" sz="1400" dirty="0"/>
                        <a:t>Low MDM</a:t>
                      </a:r>
                    </a:p>
                  </a:txBody>
                  <a:tcPr/>
                </a:tc>
                <a:tc>
                  <a:txBody>
                    <a:bodyPr/>
                    <a:lstStyle/>
                    <a:p>
                      <a:r>
                        <a:rPr lang="en-US" sz="1400" dirty="0"/>
                        <a:t>Moderate MDM</a:t>
                      </a:r>
                    </a:p>
                  </a:txBody>
                  <a:tcPr/>
                </a:tc>
                <a:tc>
                  <a:txBody>
                    <a:bodyPr/>
                    <a:lstStyle/>
                    <a:p>
                      <a:r>
                        <a:rPr lang="en-US" sz="1400" dirty="0"/>
                        <a:t>High MDM</a:t>
                      </a:r>
                    </a:p>
                  </a:txBody>
                  <a:tcPr/>
                </a:tc>
                <a:extLst>
                  <a:ext uri="{0D108BD9-81ED-4DB2-BD59-A6C34878D82A}">
                    <a16:rowId xmlns:a16="http://schemas.microsoft.com/office/drawing/2014/main" val="1124239124"/>
                  </a:ext>
                </a:extLst>
              </a:tr>
              <a:tr h="636600">
                <a:tc>
                  <a:txBody>
                    <a:bodyPr/>
                    <a:lstStyle/>
                    <a:p>
                      <a:r>
                        <a:rPr lang="en-US" sz="1400" dirty="0"/>
                        <a:t>Minimal</a:t>
                      </a:r>
                    </a:p>
                  </a:txBody>
                  <a:tcPr/>
                </a:tc>
                <a:tc>
                  <a:txBody>
                    <a:bodyPr/>
                    <a:lstStyle/>
                    <a:p>
                      <a:r>
                        <a:rPr lang="en-US" sz="1400" dirty="0"/>
                        <a:t>Low</a:t>
                      </a:r>
                    </a:p>
                  </a:txBody>
                  <a:tcPr/>
                </a:tc>
                <a:tc>
                  <a:txBody>
                    <a:bodyPr/>
                    <a:lstStyle/>
                    <a:p>
                      <a:r>
                        <a:rPr lang="en-US" sz="1400" dirty="0"/>
                        <a:t>Moderate</a:t>
                      </a:r>
                    </a:p>
                  </a:txBody>
                  <a:tcPr/>
                </a:tc>
                <a:tc>
                  <a:txBody>
                    <a:bodyPr/>
                    <a:lstStyle/>
                    <a:p>
                      <a:r>
                        <a:rPr lang="en-US" sz="1400" dirty="0"/>
                        <a:t>High</a:t>
                      </a:r>
                    </a:p>
                  </a:txBody>
                  <a:tcPr/>
                </a:tc>
                <a:extLst>
                  <a:ext uri="{0D108BD9-81ED-4DB2-BD59-A6C34878D82A}">
                    <a16:rowId xmlns:a16="http://schemas.microsoft.com/office/drawing/2014/main" val="1327980191"/>
                  </a:ext>
                </a:extLst>
              </a:tr>
              <a:tr h="982296">
                <a:tc>
                  <a:txBody>
                    <a:bodyPr/>
                    <a:lstStyle/>
                    <a:p>
                      <a:r>
                        <a:rPr lang="en-US" sz="1400" dirty="0"/>
                        <a:t>1 self-limited or minor problem</a:t>
                      </a:r>
                    </a:p>
                  </a:txBody>
                  <a:tcPr/>
                </a:tc>
                <a:tc>
                  <a:txBody>
                    <a:bodyPr/>
                    <a:lstStyle/>
                    <a:p>
                      <a:r>
                        <a:rPr lang="en-US" sz="1400" dirty="0"/>
                        <a:t>2 or more self-limited or minor problems</a:t>
                      </a:r>
                    </a:p>
                  </a:txBody>
                  <a:tcPr/>
                </a:tc>
                <a:tc>
                  <a:txBody>
                    <a:bodyPr/>
                    <a:lstStyle/>
                    <a:p>
                      <a:r>
                        <a:rPr lang="en-US" sz="1400" dirty="0"/>
                        <a:t>1 or more chronic illness with exacerbation, progression, or side effects</a:t>
                      </a:r>
                    </a:p>
                  </a:txBody>
                  <a:tcPr/>
                </a:tc>
                <a:tc>
                  <a:txBody>
                    <a:bodyPr/>
                    <a:lstStyle/>
                    <a:p>
                      <a:r>
                        <a:rPr lang="en-US" sz="1400" dirty="0"/>
                        <a:t>1 or more chronic illness with severe exacerbation, progression, or side effects</a:t>
                      </a:r>
                    </a:p>
                  </a:txBody>
                  <a:tcPr/>
                </a:tc>
                <a:extLst>
                  <a:ext uri="{0D108BD9-81ED-4DB2-BD59-A6C34878D82A}">
                    <a16:rowId xmlns:a16="http://schemas.microsoft.com/office/drawing/2014/main" val="2244743737"/>
                  </a:ext>
                </a:extLst>
              </a:tr>
              <a:tr h="636600">
                <a:tc>
                  <a:txBody>
                    <a:bodyPr/>
                    <a:lstStyle/>
                    <a:p>
                      <a:endParaRPr lang="en-US" sz="1400" dirty="0"/>
                    </a:p>
                  </a:txBody>
                  <a:tcPr/>
                </a:tc>
                <a:tc>
                  <a:txBody>
                    <a:bodyPr/>
                    <a:lstStyle/>
                    <a:p>
                      <a:r>
                        <a:rPr lang="en-US" sz="1400" dirty="0"/>
                        <a:t>1 stable, chronic illness</a:t>
                      </a:r>
                    </a:p>
                  </a:txBody>
                  <a:tcPr/>
                </a:tc>
                <a:tc>
                  <a:txBody>
                    <a:bodyPr/>
                    <a:lstStyle/>
                    <a:p>
                      <a:r>
                        <a:rPr lang="en-US" sz="1400" dirty="0"/>
                        <a:t>2 or more stable, chronic illnesses</a:t>
                      </a:r>
                    </a:p>
                  </a:txBody>
                  <a:tcPr/>
                </a:tc>
                <a:tc>
                  <a:txBody>
                    <a:bodyPr/>
                    <a:lstStyle/>
                    <a:p>
                      <a:r>
                        <a:rPr lang="en-US" sz="1400" dirty="0"/>
                        <a:t>1 acute or chronic illness or injury that poses a threat to life or bodily function</a:t>
                      </a:r>
                    </a:p>
                  </a:txBody>
                  <a:tcPr/>
                </a:tc>
                <a:extLst>
                  <a:ext uri="{0D108BD9-81ED-4DB2-BD59-A6C34878D82A}">
                    <a16:rowId xmlns:a16="http://schemas.microsoft.com/office/drawing/2014/main" val="1587461676"/>
                  </a:ext>
                </a:extLst>
              </a:tr>
              <a:tr h="636600">
                <a:tc>
                  <a:txBody>
                    <a:bodyPr/>
                    <a:lstStyle/>
                    <a:p>
                      <a:endParaRPr lang="en-US" sz="1400" dirty="0"/>
                    </a:p>
                  </a:txBody>
                  <a:tcPr/>
                </a:tc>
                <a:tc>
                  <a:txBody>
                    <a:bodyPr/>
                    <a:lstStyle/>
                    <a:p>
                      <a:r>
                        <a:rPr lang="en-US" sz="1400" dirty="0"/>
                        <a:t>1 acute, uncomplicated illness or injury</a:t>
                      </a:r>
                    </a:p>
                  </a:txBody>
                  <a:tcPr/>
                </a:tc>
                <a:tc>
                  <a:txBody>
                    <a:bodyPr/>
                    <a:lstStyle/>
                    <a:p>
                      <a:r>
                        <a:rPr lang="en-US" sz="1400" dirty="0"/>
                        <a:t>1 undiagnosed new problem with uncertain prognosis</a:t>
                      </a:r>
                    </a:p>
                  </a:txBody>
                  <a:tcPr/>
                </a:tc>
                <a:tc>
                  <a:txBody>
                    <a:bodyPr/>
                    <a:lstStyle/>
                    <a:p>
                      <a:endParaRPr lang="en-US" sz="1400" dirty="0"/>
                    </a:p>
                  </a:txBody>
                  <a:tcPr/>
                </a:tc>
                <a:extLst>
                  <a:ext uri="{0D108BD9-81ED-4DB2-BD59-A6C34878D82A}">
                    <a16:rowId xmlns:a16="http://schemas.microsoft.com/office/drawing/2014/main" val="112318952"/>
                  </a:ext>
                </a:extLst>
              </a:tr>
              <a:tr h="636600">
                <a:tc>
                  <a:txBody>
                    <a:bodyPr/>
                    <a:lstStyle/>
                    <a:p>
                      <a:endParaRPr lang="en-US" sz="1400" dirty="0"/>
                    </a:p>
                  </a:txBody>
                  <a:tcPr/>
                </a:tc>
                <a:tc>
                  <a:txBody>
                    <a:bodyPr/>
                    <a:lstStyle/>
                    <a:p>
                      <a:r>
                        <a:rPr lang="en-US" sz="1400" dirty="0"/>
                        <a:t>1 stable, acute illness</a:t>
                      </a:r>
                    </a:p>
                  </a:txBody>
                  <a:tcPr/>
                </a:tc>
                <a:tc>
                  <a:txBody>
                    <a:bodyPr/>
                    <a:lstStyle/>
                    <a:p>
                      <a:r>
                        <a:rPr lang="en-US" sz="1400" dirty="0"/>
                        <a:t>1 acute illness with systemic symptoms</a:t>
                      </a:r>
                    </a:p>
                  </a:txBody>
                  <a:tcPr/>
                </a:tc>
                <a:tc>
                  <a:txBody>
                    <a:bodyPr/>
                    <a:lstStyle/>
                    <a:p>
                      <a:endParaRPr lang="en-US" sz="1400" dirty="0"/>
                    </a:p>
                  </a:txBody>
                  <a:tcPr/>
                </a:tc>
                <a:extLst>
                  <a:ext uri="{0D108BD9-81ED-4DB2-BD59-A6C34878D82A}">
                    <a16:rowId xmlns:a16="http://schemas.microsoft.com/office/drawing/2014/main" val="3214094762"/>
                  </a:ext>
                </a:extLst>
              </a:tr>
              <a:tr h="636600">
                <a:tc>
                  <a:txBody>
                    <a:bodyPr/>
                    <a:lstStyle/>
                    <a:p>
                      <a:endParaRPr lang="en-US" sz="1400" dirty="0"/>
                    </a:p>
                  </a:txBody>
                  <a:tcPr/>
                </a:tc>
                <a:tc>
                  <a:txBody>
                    <a:bodyPr/>
                    <a:lstStyle/>
                    <a:p>
                      <a:r>
                        <a:rPr lang="en-US" sz="1400" dirty="0"/>
                        <a:t>1 acute uncomplicated illness or injury requiring hospital or observation level of care</a:t>
                      </a:r>
                    </a:p>
                  </a:txBody>
                  <a:tcPr/>
                </a:tc>
                <a:tc>
                  <a:txBody>
                    <a:bodyPr/>
                    <a:lstStyle/>
                    <a:p>
                      <a:r>
                        <a:rPr lang="en-US" sz="1400" dirty="0"/>
                        <a:t>1 acute, complicated injury</a:t>
                      </a:r>
                    </a:p>
                  </a:txBody>
                  <a:tcPr/>
                </a:tc>
                <a:tc>
                  <a:txBody>
                    <a:bodyPr/>
                    <a:lstStyle/>
                    <a:p>
                      <a:endParaRPr lang="en-US" sz="1400" dirty="0"/>
                    </a:p>
                  </a:txBody>
                  <a:tcPr/>
                </a:tc>
                <a:extLst>
                  <a:ext uri="{0D108BD9-81ED-4DB2-BD59-A6C34878D82A}">
                    <a16:rowId xmlns:a16="http://schemas.microsoft.com/office/drawing/2014/main" val="409446811"/>
                  </a:ext>
                </a:extLst>
              </a:tr>
            </a:tbl>
          </a:graphicData>
        </a:graphic>
      </p:graphicFrame>
    </p:spTree>
    <p:extLst>
      <p:ext uri="{BB962C8B-B14F-4D97-AF65-F5344CB8AC3E}">
        <p14:creationId xmlns:p14="http://schemas.microsoft.com/office/powerpoint/2010/main" val="166999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 Amount or Complexity of Data to be Reviewed and Analyzed</a:t>
            </a:r>
          </a:p>
        </p:txBody>
      </p:sp>
      <p:graphicFrame>
        <p:nvGraphicFramePr>
          <p:cNvPr id="4" name="Table 4">
            <a:extLst>
              <a:ext uri="{FF2B5EF4-FFF2-40B4-BE49-F238E27FC236}">
                <a16:creationId xmlns:a16="http://schemas.microsoft.com/office/drawing/2014/main" id="{3935C977-1D3C-FEC1-5774-F0D3162EE018}"/>
              </a:ext>
            </a:extLst>
          </p:cNvPr>
          <p:cNvGraphicFramePr>
            <a:graphicFrameLocks noGrp="1"/>
          </p:cNvGraphicFramePr>
          <p:nvPr>
            <p:extLst>
              <p:ext uri="{D42A27DB-BD31-4B8C-83A1-F6EECF244321}">
                <p14:modId xmlns:p14="http://schemas.microsoft.com/office/powerpoint/2010/main" val="3847629347"/>
              </p:ext>
            </p:extLst>
          </p:nvPr>
        </p:nvGraphicFramePr>
        <p:xfrm>
          <a:off x="1246909" y="1259993"/>
          <a:ext cx="10650682" cy="5040591"/>
        </p:xfrm>
        <a:graphic>
          <a:graphicData uri="http://schemas.openxmlformats.org/drawingml/2006/table">
            <a:tbl>
              <a:tblPr firstRow="1" bandRow="1">
                <a:tableStyleId>{5C22544A-7EE6-4342-B048-85BDC9FD1C3A}</a:tableStyleId>
              </a:tblPr>
              <a:tblGrid>
                <a:gridCol w="1548246">
                  <a:extLst>
                    <a:ext uri="{9D8B030D-6E8A-4147-A177-3AD203B41FA5}">
                      <a16:colId xmlns:a16="http://schemas.microsoft.com/office/drawing/2014/main" val="1321857650"/>
                    </a:ext>
                  </a:extLst>
                </a:gridCol>
                <a:gridCol w="2337954">
                  <a:extLst>
                    <a:ext uri="{9D8B030D-6E8A-4147-A177-3AD203B41FA5}">
                      <a16:colId xmlns:a16="http://schemas.microsoft.com/office/drawing/2014/main" val="923961951"/>
                    </a:ext>
                  </a:extLst>
                </a:gridCol>
                <a:gridCol w="3356264">
                  <a:extLst>
                    <a:ext uri="{9D8B030D-6E8A-4147-A177-3AD203B41FA5}">
                      <a16:colId xmlns:a16="http://schemas.microsoft.com/office/drawing/2014/main" val="296566161"/>
                    </a:ext>
                  </a:extLst>
                </a:gridCol>
                <a:gridCol w="3408218">
                  <a:extLst>
                    <a:ext uri="{9D8B030D-6E8A-4147-A177-3AD203B41FA5}">
                      <a16:colId xmlns:a16="http://schemas.microsoft.com/office/drawing/2014/main" val="2443273374"/>
                    </a:ext>
                  </a:extLst>
                </a:gridCol>
              </a:tblGrid>
              <a:tr h="560031">
                <a:tc>
                  <a:txBody>
                    <a:bodyPr/>
                    <a:lstStyle/>
                    <a:p>
                      <a:r>
                        <a:rPr lang="en-US" sz="1400" dirty="0"/>
                        <a:t>Straightforward MDM</a:t>
                      </a:r>
                    </a:p>
                  </a:txBody>
                  <a:tcPr/>
                </a:tc>
                <a:tc>
                  <a:txBody>
                    <a:bodyPr/>
                    <a:lstStyle/>
                    <a:p>
                      <a:r>
                        <a:rPr lang="en-US" sz="1400" dirty="0"/>
                        <a:t>Low MDM</a:t>
                      </a:r>
                    </a:p>
                  </a:txBody>
                  <a:tcPr/>
                </a:tc>
                <a:tc>
                  <a:txBody>
                    <a:bodyPr/>
                    <a:lstStyle/>
                    <a:p>
                      <a:r>
                        <a:rPr lang="en-US" sz="1400" dirty="0"/>
                        <a:t>Moderate MDM</a:t>
                      </a:r>
                    </a:p>
                  </a:txBody>
                  <a:tcPr/>
                </a:tc>
                <a:tc>
                  <a:txBody>
                    <a:bodyPr/>
                    <a:lstStyle/>
                    <a:p>
                      <a:r>
                        <a:rPr lang="en-US" sz="1400" dirty="0"/>
                        <a:t>High MDM</a:t>
                      </a:r>
                    </a:p>
                  </a:txBody>
                  <a:tcPr/>
                </a:tc>
                <a:extLst>
                  <a:ext uri="{0D108BD9-81ED-4DB2-BD59-A6C34878D82A}">
                    <a16:rowId xmlns:a16="http://schemas.microsoft.com/office/drawing/2014/main" val="1368916998"/>
                  </a:ext>
                </a:extLst>
              </a:tr>
              <a:tr h="501080">
                <a:tc>
                  <a:txBody>
                    <a:bodyPr/>
                    <a:lstStyle/>
                    <a:p>
                      <a:r>
                        <a:rPr lang="en-US" sz="1400" dirty="0"/>
                        <a:t>Minimal or none</a:t>
                      </a:r>
                    </a:p>
                  </a:txBody>
                  <a:tcPr/>
                </a:tc>
                <a:tc>
                  <a:txBody>
                    <a:bodyPr/>
                    <a:lstStyle/>
                    <a:p>
                      <a:r>
                        <a:rPr lang="en-US" sz="1400" dirty="0"/>
                        <a:t>Limited- Must meet at least 1 out of 2 categories</a:t>
                      </a:r>
                    </a:p>
                  </a:txBody>
                  <a:tcPr/>
                </a:tc>
                <a:tc>
                  <a:txBody>
                    <a:bodyPr/>
                    <a:lstStyle/>
                    <a:p>
                      <a:r>
                        <a:rPr lang="en-US" sz="1400" dirty="0"/>
                        <a:t>Moderate – Must meet at least 1 out of 3 categories</a:t>
                      </a:r>
                    </a:p>
                  </a:txBody>
                  <a:tcPr/>
                </a:tc>
                <a:tc>
                  <a:txBody>
                    <a:bodyPr/>
                    <a:lstStyle/>
                    <a:p>
                      <a:r>
                        <a:rPr lang="en-US" sz="1400" dirty="0"/>
                        <a:t>Extensive- Must meet 2 out of 3 categories</a:t>
                      </a:r>
                    </a:p>
                  </a:txBody>
                  <a:tcPr/>
                </a:tc>
                <a:extLst>
                  <a:ext uri="{0D108BD9-81ED-4DB2-BD59-A6C34878D82A}">
                    <a16:rowId xmlns:a16="http://schemas.microsoft.com/office/drawing/2014/main" val="3313208646"/>
                  </a:ext>
                </a:extLst>
              </a:tr>
              <a:tr h="3809532">
                <a:tc>
                  <a:txBody>
                    <a:bodyPr/>
                    <a:lstStyle/>
                    <a:p>
                      <a:endParaRPr lang="en-US" sz="1400" dirty="0"/>
                    </a:p>
                  </a:txBody>
                  <a:tcPr/>
                </a:tc>
                <a:tc>
                  <a:txBody>
                    <a:bodyPr/>
                    <a:lstStyle/>
                    <a:p>
                      <a:r>
                        <a:rPr lang="en-US" sz="1400" dirty="0"/>
                        <a:t>Category 1- Tests and documents</a:t>
                      </a:r>
                    </a:p>
                    <a:p>
                      <a:r>
                        <a:rPr lang="en-US" sz="1400" dirty="0"/>
                        <a:t>Any combination of 2 from the following:</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prior external notes from each unique source</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the results of each   unique test</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Ordering of each unique test</a:t>
                      </a:r>
                    </a:p>
                    <a:p>
                      <a:pPr marL="0" lvl="0" indent="0">
                        <a:spcAft>
                          <a:spcPts val="600"/>
                        </a:spcAft>
                        <a:buFont typeface="Arial" panose="020B0604020202020204" pitchFamily="34" charset="0"/>
                        <a:buNone/>
                      </a:pPr>
                      <a:r>
                        <a:rPr lang="en-US" sz="1400" kern="1200" dirty="0">
                          <a:solidFill>
                            <a:schemeClr val="dk1"/>
                          </a:solidFill>
                          <a:effectLst/>
                          <a:latin typeface="+mn-lt"/>
                          <a:ea typeface="+mn-ea"/>
                          <a:cs typeface="+mn-cs"/>
                        </a:rPr>
                        <a:t>Category 2- Assessment requiring an independent historian</a:t>
                      </a:r>
                    </a:p>
                  </a:txBody>
                  <a:tcPr/>
                </a:tc>
                <a:tc>
                  <a:txBody>
                    <a:bodyPr/>
                    <a:lstStyle/>
                    <a:p>
                      <a:r>
                        <a:rPr lang="en-US" sz="1400" dirty="0"/>
                        <a:t>Category 1- Tests and documents</a:t>
                      </a:r>
                    </a:p>
                    <a:p>
                      <a:r>
                        <a:rPr lang="en-US" sz="1400" dirty="0"/>
                        <a:t>Any combination of 3 from the following:</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prior external notes from each unique source</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the results of each   unique test</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Ordering of each unique test</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Assessment requiring an independent historian</a:t>
                      </a:r>
                    </a:p>
                    <a:p>
                      <a:pPr marL="0" lvl="0" indent="0">
                        <a:spcAft>
                          <a:spcPts val="600"/>
                        </a:spcAft>
                        <a:buFont typeface="Arial" panose="020B0604020202020204" pitchFamily="34" charset="0"/>
                        <a:buNone/>
                      </a:pPr>
                      <a:r>
                        <a:rPr lang="en-US" sz="1400" kern="1200" dirty="0">
                          <a:solidFill>
                            <a:schemeClr val="dk1"/>
                          </a:solidFill>
                          <a:effectLst/>
                          <a:latin typeface="+mn-lt"/>
                          <a:ea typeface="+mn-ea"/>
                          <a:cs typeface="+mn-cs"/>
                        </a:rPr>
                        <a:t>Category 2 – Independent interpretation of tests</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Independent interpretation of a test performed by another physician/other qualified care professional</a:t>
                      </a:r>
                    </a:p>
                    <a:p>
                      <a:endParaRPr lang="en-US" sz="1400" dirty="0"/>
                    </a:p>
                  </a:txBody>
                  <a:tcPr/>
                </a:tc>
                <a:tc>
                  <a:txBody>
                    <a:bodyPr/>
                    <a:lstStyle/>
                    <a:p>
                      <a:r>
                        <a:rPr lang="en-US" sz="1400" dirty="0"/>
                        <a:t>Category 1- Tests and documents</a:t>
                      </a:r>
                    </a:p>
                    <a:p>
                      <a:r>
                        <a:rPr lang="en-US" sz="1400" dirty="0"/>
                        <a:t>Any combination of 3 from the following:</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prior external notes from each unique source</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Review of the results of each   unique test</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Ordering of each unique test</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Assessment requiring an independent historian</a:t>
                      </a:r>
                    </a:p>
                    <a:p>
                      <a:pPr marL="0" lvl="0" indent="0">
                        <a:spcAft>
                          <a:spcPts val="600"/>
                        </a:spcAft>
                        <a:buFont typeface="Arial" panose="020B0604020202020204" pitchFamily="34" charset="0"/>
                        <a:buNone/>
                      </a:pPr>
                      <a:r>
                        <a:rPr lang="en-US" sz="1400" kern="1200" dirty="0">
                          <a:solidFill>
                            <a:schemeClr val="dk1"/>
                          </a:solidFill>
                          <a:effectLst/>
                          <a:latin typeface="+mn-lt"/>
                          <a:ea typeface="+mn-ea"/>
                          <a:cs typeface="+mn-cs"/>
                        </a:rPr>
                        <a:t>Category 2 – Independent interpretation of tests</a:t>
                      </a:r>
                    </a:p>
                    <a:p>
                      <a:pPr marL="285750" lvl="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Independent interpretation of a test performed by another physician/other qualified care professional</a:t>
                      </a:r>
                    </a:p>
                    <a:p>
                      <a:endParaRPr lang="en-US" sz="1400" dirty="0"/>
                    </a:p>
                  </a:txBody>
                  <a:tcPr/>
                </a:tc>
                <a:extLst>
                  <a:ext uri="{0D108BD9-81ED-4DB2-BD59-A6C34878D82A}">
                    <a16:rowId xmlns:a16="http://schemas.microsoft.com/office/drawing/2014/main" val="684777236"/>
                  </a:ext>
                </a:extLst>
              </a:tr>
            </a:tbl>
          </a:graphicData>
        </a:graphic>
      </p:graphicFrame>
    </p:spTree>
    <p:extLst>
      <p:ext uri="{BB962C8B-B14F-4D97-AF65-F5344CB8AC3E}">
        <p14:creationId xmlns:p14="http://schemas.microsoft.com/office/powerpoint/2010/main" val="147372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 Amount or Complexity of Data to be Reviewed and Analyzed</a:t>
            </a:r>
          </a:p>
        </p:txBody>
      </p:sp>
      <p:graphicFrame>
        <p:nvGraphicFramePr>
          <p:cNvPr id="4" name="Table 4">
            <a:extLst>
              <a:ext uri="{FF2B5EF4-FFF2-40B4-BE49-F238E27FC236}">
                <a16:creationId xmlns:a16="http://schemas.microsoft.com/office/drawing/2014/main" id="{3935C977-1D3C-FEC1-5774-F0D3162EE018}"/>
              </a:ext>
            </a:extLst>
          </p:cNvPr>
          <p:cNvGraphicFramePr>
            <a:graphicFrameLocks noGrp="1"/>
          </p:cNvGraphicFramePr>
          <p:nvPr>
            <p:extLst>
              <p:ext uri="{D42A27DB-BD31-4B8C-83A1-F6EECF244321}">
                <p14:modId xmlns:p14="http://schemas.microsoft.com/office/powerpoint/2010/main" val="3643070926"/>
              </p:ext>
            </p:extLst>
          </p:nvPr>
        </p:nvGraphicFramePr>
        <p:xfrm>
          <a:off x="1215736" y="1259993"/>
          <a:ext cx="10681855" cy="4887723"/>
        </p:xfrm>
        <a:graphic>
          <a:graphicData uri="http://schemas.openxmlformats.org/drawingml/2006/table">
            <a:tbl>
              <a:tblPr firstRow="1" bandRow="1">
                <a:tableStyleId>{5C22544A-7EE6-4342-B048-85BDC9FD1C3A}</a:tableStyleId>
              </a:tblPr>
              <a:tblGrid>
                <a:gridCol w="1579419">
                  <a:extLst>
                    <a:ext uri="{9D8B030D-6E8A-4147-A177-3AD203B41FA5}">
                      <a16:colId xmlns:a16="http://schemas.microsoft.com/office/drawing/2014/main" val="1321857650"/>
                    </a:ext>
                  </a:extLst>
                </a:gridCol>
                <a:gridCol w="2337954">
                  <a:extLst>
                    <a:ext uri="{9D8B030D-6E8A-4147-A177-3AD203B41FA5}">
                      <a16:colId xmlns:a16="http://schemas.microsoft.com/office/drawing/2014/main" val="923961951"/>
                    </a:ext>
                  </a:extLst>
                </a:gridCol>
                <a:gridCol w="3356264">
                  <a:extLst>
                    <a:ext uri="{9D8B030D-6E8A-4147-A177-3AD203B41FA5}">
                      <a16:colId xmlns:a16="http://schemas.microsoft.com/office/drawing/2014/main" val="296566161"/>
                    </a:ext>
                  </a:extLst>
                </a:gridCol>
                <a:gridCol w="3408218">
                  <a:extLst>
                    <a:ext uri="{9D8B030D-6E8A-4147-A177-3AD203B41FA5}">
                      <a16:colId xmlns:a16="http://schemas.microsoft.com/office/drawing/2014/main" val="2443273374"/>
                    </a:ext>
                  </a:extLst>
                </a:gridCol>
              </a:tblGrid>
              <a:tr h="560031">
                <a:tc>
                  <a:txBody>
                    <a:bodyPr/>
                    <a:lstStyle/>
                    <a:p>
                      <a:r>
                        <a:rPr lang="en-US" sz="1400" dirty="0"/>
                        <a:t>Straightforward MDM</a:t>
                      </a:r>
                    </a:p>
                  </a:txBody>
                  <a:tcPr/>
                </a:tc>
                <a:tc>
                  <a:txBody>
                    <a:bodyPr/>
                    <a:lstStyle/>
                    <a:p>
                      <a:r>
                        <a:rPr lang="en-US" sz="1400" dirty="0"/>
                        <a:t>Low MDM</a:t>
                      </a:r>
                    </a:p>
                  </a:txBody>
                  <a:tcPr/>
                </a:tc>
                <a:tc>
                  <a:txBody>
                    <a:bodyPr/>
                    <a:lstStyle/>
                    <a:p>
                      <a:r>
                        <a:rPr lang="en-US" sz="1400" dirty="0"/>
                        <a:t>Moderate MDM</a:t>
                      </a:r>
                    </a:p>
                  </a:txBody>
                  <a:tcPr/>
                </a:tc>
                <a:tc>
                  <a:txBody>
                    <a:bodyPr/>
                    <a:lstStyle/>
                    <a:p>
                      <a:r>
                        <a:rPr lang="en-US" sz="1400" dirty="0"/>
                        <a:t>High MDM</a:t>
                      </a:r>
                    </a:p>
                  </a:txBody>
                  <a:tcPr/>
                </a:tc>
                <a:extLst>
                  <a:ext uri="{0D108BD9-81ED-4DB2-BD59-A6C34878D82A}">
                    <a16:rowId xmlns:a16="http://schemas.microsoft.com/office/drawing/2014/main" val="1368916998"/>
                  </a:ext>
                </a:extLst>
              </a:tr>
              <a:tr h="501080">
                <a:tc>
                  <a:txBody>
                    <a:bodyPr/>
                    <a:lstStyle/>
                    <a:p>
                      <a:endParaRPr lang="en-US" sz="1400" dirty="0"/>
                    </a:p>
                  </a:txBody>
                  <a:tcPr/>
                </a:tc>
                <a:tc>
                  <a:txBody>
                    <a:bodyPr/>
                    <a:lstStyle/>
                    <a:p>
                      <a:endParaRPr lang="en-US" sz="1400" dirty="0"/>
                    </a:p>
                  </a:txBody>
                  <a:tcPr/>
                </a:tc>
                <a:tc>
                  <a:txBody>
                    <a:bodyPr/>
                    <a:lstStyle/>
                    <a:p>
                      <a:r>
                        <a:rPr lang="en-US" sz="1400" dirty="0"/>
                        <a:t>Moderate – Must meet at least 1 out of 3 categories</a:t>
                      </a:r>
                    </a:p>
                  </a:txBody>
                  <a:tcPr/>
                </a:tc>
                <a:tc>
                  <a:txBody>
                    <a:bodyPr/>
                    <a:lstStyle/>
                    <a:p>
                      <a:r>
                        <a:rPr lang="en-US" sz="1400" dirty="0"/>
                        <a:t>Extensive- Must meet 2 out of 3 categories</a:t>
                      </a:r>
                    </a:p>
                  </a:txBody>
                  <a:tcPr/>
                </a:tc>
                <a:extLst>
                  <a:ext uri="{0D108BD9-81ED-4DB2-BD59-A6C34878D82A}">
                    <a16:rowId xmlns:a16="http://schemas.microsoft.com/office/drawing/2014/main" val="3313208646"/>
                  </a:ext>
                </a:extLst>
              </a:tr>
              <a:tr h="3809532">
                <a:tc>
                  <a:txBody>
                    <a:bodyPr/>
                    <a:lstStyle/>
                    <a:p>
                      <a:endParaRPr lang="en-US" sz="1400" dirty="0"/>
                    </a:p>
                  </a:txBody>
                  <a:tcPr/>
                </a:tc>
                <a:tc>
                  <a:txBody>
                    <a:bodyPr/>
                    <a:lstStyle/>
                    <a:p>
                      <a:endParaRPr lang="en-US" sz="1400" kern="1200" dirty="0">
                        <a:solidFill>
                          <a:schemeClr val="dk1"/>
                        </a:solidFill>
                        <a:effectLst/>
                        <a:latin typeface="+mn-lt"/>
                        <a:ea typeface="+mn-ea"/>
                        <a:cs typeface="+mn-cs"/>
                      </a:endParaRPr>
                    </a:p>
                  </a:txBody>
                  <a:tcPr/>
                </a:tc>
                <a:tc>
                  <a:txBody>
                    <a:bodyPr/>
                    <a:lstStyle/>
                    <a:p>
                      <a:r>
                        <a:rPr lang="en-US" sz="1400" dirty="0"/>
                        <a:t>Category 3: Discussion of management or test interpretation</a:t>
                      </a:r>
                    </a:p>
                    <a:p>
                      <a:pPr marL="285750" indent="-285750">
                        <a:buFont typeface="Arial" panose="020B0604020202020204" pitchFamily="34" charset="0"/>
                        <a:buChar char="•"/>
                      </a:pPr>
                      <a:r>
                        <a:rPr lang="en-US" sz="1400" dirty="0"/>
                        <a:t>Discussion of management or test interpretation with external physician/other qualified health care professional/appropriate source</a:t>
                      </a:r>
                    </a:p>
                  </a:txBody>
                  <a:tcPr/>
                </a:tc>
                <a:tc>
                  <a:txBody>
                    <a:bodyPr/>
                    <a:lstStyle/>
                    <a:p>
                      <a:r>
                        <a:rPr lang="en-US" sz="1400" dirty="0"/>
                        <a:t>Category 3: Discussion of management or test interpretation</a:t>
                      </a:r>
                    </a:p>
                    <a:p>
                      <a:pPr marL="285750" indent="-285750">
                        <a:buFont typeface="Arial" panose="020B0604020202020204" pitchFamily="34" charset="0"/>
                        <a:buChar char="•"/>
                      </a:pPr>
                      <a:r>
                        <a:rPr lang="en-US" sz="1400" dirty="0"/>
                        <a:t>Discussion of management or test interpretation with external physician/other qualified health care professional/appropriate source</a:t>
                      </a:r>
                    </a:p>
                    <a:p>
                      <a:endParaRPr lang="en-US" sz="1400" dirty="0"/>
                    </a:p>
                  </a:txBody>
                  <a:tcPr/>
                </a:tc>
                <a:extLst>
                  <a:ext uri="{0D108BD9-81ED-4DB2-BD59-A6C34878D82A}">
                    <a16:rowId xmlns:a16="http://schemas.microsoft.com/office/drawing/2014/main" val="684777236"/>
                  </a:ext>
                </a:extLst>
              </a:tr>
            </a:tbl>
          </a:graphicData>
        </a:graphic>
      </p:graphicFrame>
    </p:spTree>
    <p:extLst>
      <p:ext uri="{BB962C8B-B14F-4D97-AF65-F5344CB8AC3E}">
        <p14:creationId xmlns:p14="http://schemas.microsoft.com/office/powerpoint/2010/main" val="99427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 Risk</a:t>
            </a:r>
          </a:p>
        </p:txBody>
      </p:sp>
      <p:sp>
        <p:nvSpPr>
          <p:cNvPr id="3" name="Content Placeholder 2"/>
          <p:cNvSpPr>
            <a:spLocks noGrp="1"/>
          </p:cNvSpPr>
          <p:nvPr>
            <p:ph idx="1"/>
          </p:nvPr>
        </p:nvSpPr>
        <p:spPr>
          <a:xfrm>
            <a:off x="1396230" y="1428814"/>
            <a:ext cx="9972224" cy="4886528"/>
          </a:xfrm>
        </p:spPr>
        <p:txBody>
          <a:bodyPr>
            <a:normAutofit/>
          </a:bodyPr>
          <a:lstStyle/>
          <a:p>
            <a:pPr marL="571500" lvl="2" indent="-342900">
              <a:spcBef>
                <a:spcPts val="600"/>
              </a:spcBef>
              <a:spcAft>
                <a:spcPts val="600"/>
              </a:spcAft>
              <a:buFont typeface="Wingdings" panose="05000000000000000000" pitchFamily="2" charset="2"/>
              <a:buChar char="v"/>
            </a:pPr>
            <a:r>
              <a:rPr lang="en-US" altLang="en-US" sz="2400" b="1" dirty="0">
                <a:latin typeface="+mn-lt"/>
              </a:rPr>
              <a:t>Risk of complications and/or morbidity or mortality of patient management</a:t>
            </a:r>
          </a:p>
          <a:p>
            <a:pPr marL="1257300" lvl="3" indent="-342900">
              <a:spcBef>
                <a:spcPts val="1000"/>
              </a:spcBef>
              <a:spcAft>
                <a:spcPts val="600"/>
              </a:spcAft>
              <a:buFont typeface="Wingdings" panose="05000000000000000000" pitchFamily="2" charset="2"/>
              <a:buChar char="§"/>
            </a:pPr>
            <a:r>
              <a:rPr lang="en-US" sz="2000" dirty="0">
                <a:latin typeface="+mn-lt"/>
              </a:rPr>
              <a:t>Level of risk is based upon consequences of the problem(s) addressed at the encounter when appropriately treated. </a:t>
            </a:r>
          </a:p>
          <a:p>
            <a:pPr marL="1257300" lvl="3" indent="-342900">
              <a:spcBef>
                <a:spcPts val="1000"/>
              </a:spcBef>
              <a:spcAft>
                <a:spcPts val="600"/>
              </a:spcAft>
              <a:buFont typeface="Wingdings" panose="05000000000000000000" pitchFamily="2" charset="2"/>
              <a:buChar char="§"/>
            </a:pPr>
            <a:r>
              <a:rPr lang="en-US" sz="2000" dirty="0">
                <a:latin typeface="+mn-lt"/>
              </a:rPr>
              <a:t>Also includes MDM related to the need to initiate or forego further testing, treatment, and/or hospitalization. </a:t>
            </a:r>
          </a:p>
          <a:p>
            <a:pPr marL="1257300" lvl="3" indent="-342900">
              <a:spcBef>
                <a:spcPts val="1000"/>
              </a:spcBef>
              <a:spcAft>
                <a:spcPts val="600"/>
              </a:spcAft>
              <a:buFont typeface="Wingdings" panose="05000000000000000000" pitchFamily="2" charset="2"/>
              <a:buChar char="§"/>
            </a:pPr>
            <a:r>
              <a:rPr lang="en-US" sz="2000" dirty="0">
                <a:latin typeface="+mn-lt"/>
              </a:rPr>
              <a:t>The risk of patient management criteria applies to the patient management decisions made by the reporting physician or other qualified health care professional as part of the reported encounter</a:t>
            </a:r>
            <a:r>
              <a:rPr lang="en-US" sz="1700" dirty="0">
                <a:latin typeface="+mn-lt"/>
              </a:rPr>
              <a:t>.</a:t>
            </a:r>
            <a:endParaRPr lang="en-US" altLang="en-US" sz="1700" b="1" dirty="0">
              <a:latin typeface="+mn-lt"/>
            </a:endParaRPr>
          </a:p>
        </p:txBody>
      </p:sp>
    </p:spTree>
    <p:extLst>
      <p:ext uri="{BB962C8B-B14F-4D97-AF65-F5344CB8AC3E}">
        <p14:creationId xmlns:p14="http://schemas.microsoft.com/office/powerpoint/2010/main" val="36376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230" y="438521"/>
            <a:ext cx="9144000" cy="451249"/>
          </a:xfrm>
        </p:spPr>
        <p:txBody>
          <a:bodyPr/>
          <a:lstStyle/>
          <a:p>
            <a:r>
              <a:rPr lang="en-US" dirty="0">
                <a:latin typeface="+mj-lt"/>
              </a:rPr>
              <a:t>Presentation Goals</a:t>
            </a:r>
          </a:p>
        </p:txBody>
      </p:sp>
      <p:sp>
        <p:nvSpPr>
          <p:cNvPr id="3" name="Content Placeholder 2"/>
          <p:cNvSpPr>
            <a:spLocks noGrp="1"/>
          </p:cNvSpPr>
          <p:nvPr>
            <p:ph idx="1"/>
          </p:nvPr>
        </p:nvSpPr>
        <p:spPr>
          <a:xfrm>
            <a:off x="1396230" y="1330036"/>
            <a:ext cx="9972224" cy="4558257"/>
          </a:xfrm>
          <a:ln>
            <a:solidFill>
              <a:schemeClr val="tx1"/>
            </a:solidFill>
          </a:ln>
        </p:spPr>
        <p:txBody>
          <a:bodyPr>
            <a:normAutofit lnSpcReduction="10000"/>
          </a:bodyPr>
          <a:lstStyle/>
          <a:p>
            <a:pPr lvl="1">
              <a:buFont typeface="Wingdings" panose="05000000000000000000" pitchFamily="2" charset="2"/>
              <a:buChar char="Ø"/>
            </a:pPr>
            <a:endParaRPr lang="en-US" altLang="en-US" sz="2400" dirty="0">
              <a:latin typeface="+mn-lt"/>
            </a:endParaRPr>
          </a:p>
          <a:p>
            <a:pPr marL="457200" lvl="1" indent="0">
              <a:spcAft>
                <a:spcPts val="600"/>
              </a:spcAft>
              <a:buNone/>
            </a:pPr>
            <a:r>
              <a:rPr lang="en-US" sz="2400" dirty="0">
                <a:solidFill>
                  <a:srgbClr val="150221"/>
                </a:solidFill>
                <a:latin typeface="+mn-lt"/>
              </a:rPr>
              <a:t>E/M Classifications</a:t>
            </a:r>
          </a:p>
          <a:p>
            <a:pPr marL="457200" lvl="1" indent="0">
              <a:spcAft>
                <a:spcPts val="600"/>
              </a:spcAft>
              <a:buNone/>
            </a:pPr>
            <a:r>
              <a:rPr lang="en-US" sz="2400" dirty="0">
                <a:solidFill>
                  <a:srgbClr val="150221"/>
                </a:solidFill>
                <a:latin typeface="+mn-lt"/>
              </a:rPr>
              <a:t>E/M Guidelines -  All E&amp;Ms except Emergency Department</a:t>
            </a:r>
          </a:p>
          <a:p>
            <a:pPr lvl="2">
              <a:spcAft>
                <a:spcPts val="600"/>
              </a:spcAft>
              <a:buFont typeface="Arial" panose="020B0604020202020204" pitchFamily="34" charset="0"/>
              <a:buChar char="‒"/>
            </a:pPr>
            <a:r>
              <a:rPr lang="en-US" sz="2400" dirty="0">
                <a:solidFill>
                  <a:srgbClr val="150221"/>
                </a:solidFill>
                <a:latin typeface="+mn-lt"/>
              </a:rPr>
              <a:t>Use of Time to Level E/M Service</a:t>
            </a:r>
          </a:p>
          <a:p>
            <a:pPr lvl="2">
              <a:spcAft>
                <a:spcPts val="600"/>
              </a:spcAft>
              <a:buFont typeface="Arial" panose="020B0604020202020204" pitchFamily="34" charset="0"/>
              <a:buChar char="‒"/>
            </a:pPr>
            <a:r>
              <a:rPr lang="en-US" sz="2400" dirty="0">
                <a:solidFill>
                  <a:srgbClr val="150221"/>
                </a:solidFill>
                <a:latin typeface="+mn-lt"/>
              </a:rPr>
              <a:t>Use of MDM to Level E/M Service </a:t>
            </a:r>
          </a:p>
          <a:p>
            <a:pPr marL="457200" lvl="1" indent="0">
              <a:spcAft>
                <a:spcPts val="600"/>
              </a:spcAft>
              <a:buNone/>
            </a:pPr>
            <a:r>
              <a:rPr lang="en-US" sz="2400" dirty="0">
                <a:solidFill>
                  <a:srgbClr val="150221"/>
                </a:solidFill>
                <a:latin typeface="+mn-lt"/>
              </a:rPr>
              <a:t>E/M Guidelines – Emergency Department</a:t>
            </a:r>
          </a:p>
          <a:p>
            <a:pPr lvl="2">
              <a:spcAft>
                <a:spcPts val="600"/>
              </a:spcAft>
              <a:buFont typeface="Arial" panose="020B0604020202020204" pitchFamily="34" charset="0"/>
              <a:buChar char="‒"/>
            </a:pPr>
            <a:r>
              <a:rPr lang="en-US" sz="2400" dirty="0">
                <a:latin typeface="+mn-lt"/>
              </a:rPr>
              <a:t>Use of MDM to Level E/M Service</a:t>
            </a:r>
            <a:endParaRPr lang="en-US" sz="2400" dirty="0">
              <a:solidFill>
                <a:srgbClr val="150221"/>
              </a:solidFill>
              <a:latin typeface="+mn-lt"/>
            </a:endParaRPr>
          </a:p>
          <a:p>
            <a:pPr marL="457200" lvl="1" indent="0">
              <a:spcAft>
                <a:spcPts val="600"/>
              </a:spcAft>
              <a:buNone/>
            </a:pPr>
            <a:r>
              <a:rPr lang="en-US" sz="2400" dirty="0">
                <a:solidFill>
                  <a:srgbClr val="150221"/>
                </a:solidFill>
                <a:latin typeface="+mn-lt"/>
              </a:rPr>
              <a:t>Critical Care</a:t>
            </a:r>
          </a:p>
          <a:p>
            <a:pPr marL="457200" lvl="1" indent="0">
              <a:spcAft>
                <a:spcPts val="600"/>
              </a:spcAft>
              <a:buNone/>
            </a:pPr>
            <a:r>
              <a:rPr lang="en-US" sz="2400" dirty="0">
                <a:solidFill>
                  <a:srgbClr val="150221"/>
                </a:solidFill>
                <a:latin typeface="+mn-lt"/>
              </a:rPr>
              <a:t>Policies</a:t>
            </a:r>
          </a:p>
          <a:p>
            <a:pPr marL="457200" lvl="1" indent="0">
              <a:spcAft>
                <a:spcPts val="600"/>
              </a:spcAft>
              <a:buNone/>
            </a:pPr>
            <a:r>
              <a:rPr lang="en-US" sz="2400" dirty="0">
                <a:solidFill>
                  <a:srgbClr val="150221"/>
                </a:solidFill>
                <a:latin typeface="+mn-lt"/>
              </a:rPr>
              <a:t>Resources</a:t>
            </a:r>
          </a:p>
          <a:p>
            <a:pPr marL="457200" lvl="1" indent="0">
              <a:buNone/>
            </a:pPr>
            <a:endParaRPr lang="en-US" sz="2400" dirty="0"/>
          </a:p>
        </p:txBody>
      </p:sp>
    </p:spTree>
    <p:extLst>
      <p:ext uri="{BB962C8B-B14F-4D97-AF65-F5344CB8AC3E}">
        <p14:creationId xmlns:p14="http://schemas.microsoft.com/office/powerpoint/2010/main" val="1455574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Guidelines- Risk of Complications and/or Morbidity or Mortality of Patient Management</a:t>
            </a:r>
          </a:p>
        </p:txBody>
      </p:sp>
      <p:graphicFrame>
        <p:nvGraphicFramePr>
          <p:cNvPr id="4" name="Table 4">
            <a:extLst>
              <a:ext uri="{FF2B5EF4-FFF2-40B4-BE49-F238E27FC236}">
                <a16:creationId xmlns:a16="http://schemas.microsoft.com/office/drawing/2014/main" id="{3935C977-1D3C-FEC1-5774-F0D3162EE018}"/>
              </a:ext>
            </a:extLst>
          </p:cNvPr>
          <p:cNvGraphicFramePr>
            <a:graphicFrameLocks noGrp="1"/>
          </p:cNvGraphicFramePr>
          <p:nvPr>
            <p:extLst>
              <p:ext uri="{D42A27DB-BD31-4B8C-83A1-F6EECF244321}">
                <p14:modId xmlns:p14="http://schemas.microsoft.com/office/powerpoint/2010/main" val="2905217816"/>
              </p:ext>
            </p:extLst>
          </p:nvPr>
        </p:nvGraphicFramePr>
        <p:xfrm>
          <a:off x="1246909" y="1259993"/>
          <a:ext cx="10650682" cy="5074920"/>
        </p:xfrm>
        <a:graphic>
          <a:graphicData uri="http://schemas.openxmlformats.org/drawingml/2006/table">
            <a:tbl>
              <a:tblPr firstRow="1" bandRow="1">
                <a:tableStyleId>{5C22544A-7EE6-4342-B048-85BDC9FD1C3A}</a:tableStyleId>
              </a:tblPr>
              <a:tblGrid>
                <a:gridCol w="1797627">
                  <a:extLst>
                    <a:ext uri="{9D8B030D-6E8A-4147-A177-3AD203B41FA5}">
                      <a16:colId xmlns:a16="http://schemas.microsoft.com/office/drawing/2014/main" val="1321857650"/>
                    </a:ext>
                  </a:extLst>
                </a:gridCol>
                <a:gridCol w="2296391">
                  <a:extLst>
                    <a:ext uri="{9D8B030D-6E8A-4147-A177-3AD203B41FA5}">
                      <a16:colId xmlns:a16="http://schemas.microsoft.com/office/drawing/2014/main" val="923961951"/>
                    </a:ext>
                  </a:extLst>
                </a:gridCol>
                <a:gridCol w="2805546">
                  <a:extLst>
                    <a:ext uri="{9D8B030D-6E8A-4147-A177-3AD203B41FA5}">
                      <a16:colId xmlns:a16="http://schemas.microsoft.com/office/drawing/2014/main" val="296566161"/>
                    </a:ext>
                  </a:extLst>
                </a:gridCol>
                <a:gridCol w="3751118">
                  <a:extLst>
                    <a:ext uri="{9D8B030D-6E8A-4147-A177-3AD203B41FA5}">
                      <a16:colId xmlns:a16="http://schemas.microsoft.com/office/drawing/2014/main" val="2443273374"/>
                    </a:ext>
                  </a:extLst>
                </a:gridCol>
              </a:tblGrid>
              <a:tr h="508906">
                <a:tc>
                  <a:txBody>
                    <a:bodyPr/>
                    <a:lstStyle/>
                    <a:p>
                      <a:r>
                        <a:rPr lang="en-US" sz="1400" dirty="0"/>
                        <a:t>Straightforward MDM</a:t>
                      </a:r>
                    </a:p>
                  </a:txBody>
                  <a:tcPr/>
                </a:tc>
                <a:tc>
                  <a:txBody>
                    <a:bodyPr/>
                    <a:lstStyle/>
                    <a:p>
                      <a:r>
                        <a:rPr lang="en-US" sz="1400" dirty="0"/>
                        <a:t>Low MDM</a:t>
                      </a:r>
                    </a:p>
                  </a:txBody>
                  <a:tcPr/>
                </a:tc>
                <a:tc>
                  <a:txBody>
                    <a:bodyPr/>
                    <a:lstStyle/>
                    <a:p>
                      <a:r>
                        <a:rPr lang="en-US" sz="1400" dirty="0"/>
                        <a:t>Moderate MDM</a:t>
                      </a:r>
                    </a:p>
                  </a:txBody>
                  <a:tcPr/>
                </a:tc>
                <a:tc>
                  <a:txBody>
                    <a:bodyPr/>
                    <a:lstStyle/>
                    <a:p>
                      <a:r>
                        <a:rPr lang="en-US" sz="1400" dirty="0"/>
                        <a:t>High MDM</a:t>
                      </a:r>
                    </a:p>
                  </a:txBody>
                  <a:tcPr/>
                </a:tc>
                <a:extLst>
                  <a:ext uri="{0D108BD9-81ED-4DB2-BD59-A6C34878D82A}">
                    <a16:rowId xmlns:a16="http://schemas.microsoft.com/office/drawing/2014/main" val="1368916998"/>
                  </a:ext>
                </a:extLst>
              </a:tr>
              <a:tr h="928005">
                <a:tc>
                  <a:txBody>
                    <a:bodyPr/>
                    <a:lstStyle/>
                    <a:p>
                      <a:r>
                        <a:rPr lang="en-US" sz="1400" dirty="0"/>
                        <a:t>Minimal risk of morbidity from additional diagnostic testing or treatment</a:t>
                      </a:r>
                    </a:p>
                  </a:txBody>
                  <a:tcPr/>
                </a:tc>
                <a:tc>
                  <a:txBody>
                    <a:bodyPr/>
                    <a:lstStyle/>
                    <a:p>
                      <a:r>
                        <a:rPr lang="en-US" sz="1400" dirty="0"/>
                        <a:t>Low risk of morbidity from additional diagnostic testing or treatment</a:t>
                      </a:r>
                    </a:p>
                  </a:txBody>
                  <a:tcPr/>
                </a:tc>
                <a:tc>
                  <a:txBody>
                    <a:bodyPr/>
                    <a:lstStyle/>
                    <a:p>
                      <a:r>
                        <a:rPr lang="en-US" sz="1400" dirty="0"/>
                        <a:t>Moderate risk of morbidity from additional diagnostic testing or treatment</a:t>
                      </a:r>
                    </a:p>
                  </a:txBody>
                  <a:tcPr/>
                </a:tc>
                <a:tc>
                  <a:txBody>
                    <a:bodyPr/>
                    <a:lstStyle/>
                    <a:p>
                      <a:r>
                        <a:rPr lang="en-US" sz="1400" dirty="0"/>
                        <a:t>High risk of morbidity from additional diagnostic testing or treatment</a:t>
                      </a:r>
                    </a:p>
                  </a:txBody>
                  <a:tcPr/>
                </a:tc>
                <a:extLst>
                  <a:ext uri="{0D108BD9-81ED-4DB2-BD59-A6C34878D82A}">
                    <a16:rowId xmlns:a16="http://schemas.microsoft.com/office/drawing/2014/main" val="3313208646"/>
                  </a:ext>
                </a:extLst>
              </a:tr>
              <a:tr h="3568814">
                <a:tc>
                  <a:txBody>
                    <a:bodyPr/>
                    <a:lstStyle/>
                    <a:p>
                      <a:endParaRPr lang="en-US" sz="1400" dirty="0"/>
                    </a:p>
                  </a:txBody>
                  <a:tcPr/>
                </a:tc>
                <a:tc>
                  <a:txBody>
                    <a:bodyPr/>
                    <a:lstStyle/>
                    <a:p>
                      <a:endParaRPr lang="en-US" sz="1400" kern="1200" dirty="0">
                        <a:solidFill>
                          <a:schemeClr val="dk1"/>
                        </a:solidFill>
                        <a:effectLst/>
                        <a:latin typeface="+mn-lt"/>
                        <a:ea typeface="+mn-ea"/>
                        <a:cs typeface="+mn-cs"/>
                      </a:endParaRPr>
                    </a:p>
                  </a:txBody>
                  <a:tcPr/>
                </a:tc>
                <a:tc>
                  <a:txBody>
                    <a:bodyPr/>
                    <a:lstStyle/>
                    <a:p>
                      <a:pPr>
                        <a:spcAft>
                          <a:spcPts val="600"/>
                        </a:spcAft>
                      </a:pPr>
                      <a:r>
                        <a:rPr lang="en-US" sz="1400" dirty="0"/>
                        <a:t>Examples only:</a:t>
                      </a:r>
                    </a:p>
                    <a:p>
                      <a:pPr marL="285750" indent="-285750">
                        <a:spcAft>
                          <a:spcPts val="600"/>
                        </a:spcAft>
                        <a:buFont typeface="Arial" panose="020B0604020202020204" pitchFamily="34" charset="0"/>
                        <a:buChar char="•"/>
                      </a:pPr>
                      <a:r>
                        <a:rPr lang="en-US" sz="1400" dirty="0"/>
                        <a:t>Prescription drug management</a:t>
                      </a:r>
                    </a:p>
                    <a:p>
                      <a:pPr marL="285750" indent="-285750">
                        <a:spcAft>
                          <a:spcPts val="600"/>
                        </a:spcAft>
                        <a:buFont typeface="Arial" panose="020B0604020202020204" pitchFamily="34" charset="0"/>
                        <a:buChar char="•"/>
                      </a:pPr>
                      <a:r>
                        <a:rPr lang="en-US" sz="1400" dirty="0"/>
                        <a:t>Decision regarding minor surgery with identified patient or procedure risk factors</a:t>
                      </a:r>
                    </a:p>
                    <a:p>
                      <a:pPr marL="285750" indent="-285750">
                        <a:spcAft>
                          <a:spcPts val="600"/>
                        </a:spcAft>
                        <a:buFont typeface="Arial" panose="020B0604020202020204" pitchFamily="34" charset="0"/>
                        <a:buChar char="•"/>
                      </a:pPr>
                      <a:r>
                        <a:rPr lang="en-US" sz="1400" dirty="0"/>
                        <a:t>Decision regarding elective minor surgery without identified patient or procedure risk factors</a:t>
                      </a:r>
                    </a:p>
                    <a:p>
                      <a:pPr marL="285750" indent="-285750">
                        <a:spcAft>
                          <a:spcPts val="600"/>
                        </a:spcAft>
                        <a:buFont typeface="Arial" panose="020B0604020202020204" pitchFamily="34" charset="0"/>
                        <a:buChar char="•"/>
                      </a:pPr>
                      <a:r>
                        <a:rPr lang="en-US" sz="1400" dirty="0"/>
                        <a:t>Diagnosis or treatment significantly limited by social determinates of health</a:t>
                      </a:r>
                    </a:p>
                  </a:txBody>
                  <a:tcPr/>
                </a:tc>
                <a:tc>
                  <a:txBody>
                    <a:bodyPr/>
                    <a:lstStyle/>
                    <a:p>
                      <a:pPr>
                        <a:spcAft>
                          <a:spcPts val="600"/>
                        </a:spcAft>
                      </a:pPr>
                      <a:r>
                        <a:rPr lang="en-US" sz="1400" dirty="0"/>
                        <a:t>Examples only:</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Drug therapy requiring intensive monitoring for toxicity</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Decision regarding elective major surgery with identified patient or procedure risk factors</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Decision regarding emergency major surgery</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Decision regarding hospitalization or escalation of hospital-level care</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Decision not to resuscitate or to de-escalate care because of poor prognosis</a:t>
                      </a:r>
                    </a:p>
                    <a:p>
                      <a:pPr marL="285750" indent="-285750">
                        <a:spcAft>
                          <a:spcPts val="600"/>
                        </a:spcAft>
                        <a:buFont typeface="Arial" panose="020B0604020202020204" pitchFamily="34" charset="0"/>
                        <a:buChar char="•"/>
                      </a:pPr>
                      <a:r>
                        <a:rPr lang="en-US" sz="1400" kern="1200" dirty="0">
                          <a:solidFill>
                            <a:schemeClr val="dk1"/>
                          </a:solidFill>
                          <a:effectLst/>
                          <a:latin typeface="+mn-lt"/>
                          <a:ea typeface="+mn-ea"/>
                          <a:cs typeface="+mn-cs"/>
                        </a:rPr>
                        <a:t>Parental controlled substances</a:t>
                      </a:r>
                    </a:p>
                    <a:p>
                      <a:endParaRPr lang="en-US" sz="1400" dirty="0"/>
                    </a:p>
                  </a:txBody>
                  <a:tcPr/>
                </a:tc>
                <a:extLst>
                  <a:ext uri="{0D108BD9-81ED-4DB2-BD59-A6C34878D82A}">
                    <a16:rowId xmlns:a16="http://schemas.microsoft.com/office/drawing/2014/main" val="684777236"/>
                  </a:ext>
                </a:extLst>
              </a:tr>
            </a:tbl>
          </a:graphicData>
        </a:graphic>
      </p:graphicFrame>
    </p:spTree>
    <p:extLst>
      <p:ext uri="{BB962C8B-B14F-4D97-AF65-F5344CB8AC3E}">
        <p14:creationId xmlns:p14="http://schemas.microsoft.com/office/powerpoint/2010/main" val="11850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Critical Care</a:t>
            </a:r>
          </a:p>
        </p:txBody>
      </p:sp>
      <p:sp>
        <p:nvSpPr>
          <p:cNvPr id="3" name="Content Placeholder 2"/>
          <p:cNvSpPr>
            <a:spLocks noGrp="1"/>
          </p:cNvSpPr>
          <p:nvPr>
            <p:ph idx="1"/>
          </p:nvPr>
        </p:nvSpPr>
        <p:spPr/>
        <p:txBody>
          <a:bodyPr/>
          <a:lstStyle/>
          <a:p>
            <a:pPr marL="0" indent="0" algn="just">
              <a:spcAft>
                <a:spcPts val="600"/>
              </a:spcAft>
              <a:buNone/>
            </a:pPr>
            <a:r>
              <a:rPr lang="en-US" sz="2400" dirty="0">
                <a:solidFill>
                  <a:srgbClr val="000000"/>
                </a:solidFill>
                <a:latin typeface="+mj-lt"/>
              </a:rPr>
              <a:t>Definition (AMA CPT)</a:t>
            </a:r>
          </a:p>
          <a:p>
            <a:pPr algn="just">
              <a:spcAft>
                <a:spcPts val="600"/>
              </a:spcAft>
              <a:buFont typeface="Wingdings" panose="05000000000000000000" pitchFamily="2" charset="2"/>
              <a:buChar char="v"/>
            </a:pPr>
            <a:r>
              <a:rPr lang="en-US" dirty="0">
                <a:solidFill>
                  <a:srgbClr val="000000"/>
                </a:solidFill>
              </a:rPr>
              <a:t>Critical care is defined as the direct delivery by a physician(s) or other qualified health care professional(s) medical care for a critically ill or critically injured patient.</a:t>
            </a:r>
          </a:p>
          <a:p>
            <a:pPr algn="just">
              <a:spcAft>
                <a:spcPts val="600"/>
              </a:spcAft>
              <a:buFont typeface="Wingdings" panose="05000000000000000000" pitchFamily="2" charset="2"/>
              <a:buChar char="v"/>
            </a:pPr>
            <a:r>
              <a:rPr lang="en-US" dirty="0">
                <a:solidFill>
                  <a:srgbClr val="000000"/>
                </a:solidFill>
              </a:rPr>
              <a:t>A critical illness or injury acutely impairs one or more vital organ systems such that there is a high probability of imminent or life-threatening deterioration in the patient’s condition. </a:t>
            </a:r>
          </a:p>
          <a:p>
            <a:pPr algn="just">
              <a:spcAft>
                <a:spcPts val="600"/>
              </a:spcAft>
              <a:buFont typeface="Wingdings" panose="05000000000000000000" pitchFamily="2" charset="2"/>
              <a:buChar char="v"/>
            </a:pPr>
            <a:r>
              <a:rPr lang="en-US" dirty="0">
                <a:solidFill>
                  <a:srgbClr val="000000"/>
                </a:solidFill>
              </a:rPr>
              <a:t>Critical care involves high complexity decision making to assess, manipulate, and support vital system functions(s) to treat single or multiple vital organ system failure and/or to prevent further life-threatening deterioration of the patient’s condition. </a:t>
            </a:r>
          </a:p>
          <a:p>
            <a:pPr algn="just">
              <a:buFont typeface="Wingdings" panose="05000000000000000000" pitchFamily="2" charset="2"/>
              <a:buChar char="v"/>
            </a:pPr>
            <a:endParaRPr lang="en-US" dirty="0">
              <a:solidFill>
                <a:srgbClr val="000000"/>
              </a:solidFill>
            </a:endParaRPr>
          </a:p>
          <a:p>
            <a:pPr algn="just">
              <a:buFont typeface="Wingdings" panose="05000000000000000000" pitchFamily="2" charset="2"/>
              <a:buChar char="v"/>
            </a:pPr>
            <a:endParaRPr lang="en-US" sz="2400" dirty="0">
              <a:latin typeface="+mj-lt"/>
            </a:endParaRPr>
          </a:p>
          <a:p>
            <a:pPr marL="0" indent="0">
              <a:buNone/>
            </a:pPr>
            <a:endParaRPr lang="en-US" dirty="0"/>
          </a:p>
        </p:txBody>
      </p:sp>
    </p:spTree>
    <p:extLst>
      <p:ext uri="{BB962C8B-B14F-4D97-AF65-F5344CB8AC3E}">
        <p14:creationId xmlns:p14="http://schemas.microsoft.com/office/powerpoint/2010/main" val="283792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Critical Care: Documentation Guidelines</a:t>
            </a:r>
          </a:p>
        </p:txBody>
      </p:sp>
      <p:sp>
        <p:nvSpPr>
          <p:cNvPr id="3" name="Content Placeholder 2"/>
          <p:cNvSpPr>
            <a:spLocks noGrp="1"/>
          </p:cNvSpPr>
          <p:nvPr>
            <p:ph idx="1"/>
          </p:nvPr>
        </p:nvSpPr>
        <p:spPr>
          <a:xfrm>
            <a:off x="1396230" y="1298864"/>
            <a:ext cx="9972224" cy="4717472"/>
          </a:xfrm>
        </p:spPr>
        <p:txBody>
          <a:bodyPr>
            <a:normAutofit lnSpcReduction="10000"/>
          </a:bodyPr>
          <a:lstStyle/>
          <a:p>
            <a:pPr marL="0" indent="0" algn="just">
              <a:spcAft>
                <a:spcPts val="600"/>
              </a:spcAft>
              <a:buNone/>
            </a:pPr>
            <a:r>
              <a:rPr lang="en-US" b="1" dirty="0">
                <a:solidFill>
                  <a:srgbClr val="000000"/>
                </a:solidFill>
                <a:latin typeface="+mj-lt"/>
              </a:rPr>
              <a:t>Include all of the following when documenting for critical care services</a:t>
            </a:r>
            <a:r>
              <a:rPr lang="en-US" dirty="0">
                <a:solidFill>
                  <a:srgbClr val="000000"/>
                </a:solidFill>
                <a:latin typeface="+mj-lt"/>
              </a:rPr>
              <a:t>:</a:t>
            </a:r>
          </a:p>
          <a:p>
            <a:pPr algn="just">
              <a:spcAft>
                <a:spcPts val="600"/>
              </a:spcAft>
              <a:buFont typeface="Wingdings" panose="05000000000000000000" pitchFamily="2" charset="2"/>
              <a:buChar char="v"/>
            </a:pPr>
            <a:r>
              <a:rPr lang="en-US" dirty="0">
                <a:solidFill>
                  <a:srgbClr val="000000"/>
                </a:solidFill>
                <a:latin typeface="+mn-lt"/>
              </a:rPr>
              <a:t>Patient’s condition - system failure or imminent system failure, </a:t>
            </a:r>
            <a:r>
              <a:rPr lang="en-US" dirty="0">
                <a:solidFill>
                  <a:srgbClr val="000000"/>
                </a:solidFill>
              </a:rPr>
              <a:t>life threatening deterioration in the patient’s condition. </a:t>
            </a:r>
          </a:p>
          <a:p>
            <a:pPr algn="just">
              <a:spcAft>
                <a:spcPts val="600"/>
              </a:spcAft>
              <a:buFont typeface="Wingdings" panose="05000000000000000000" pitchFamily="2" charset="2"/>
              <a:buChar char="v"/>
            </a:pPr>
            <a:r>
              <a:rPr lang="en-US" dirty="0">
                <a:solidFill>
                  <a:srgbClr val="000000"/>
                </a:solidFill>
                <a:latin typeface="+mn-lt"/>
              </a:rPr>
              <a:t>Complexity of the plan – </a:t>
            </a:r>
            <a:r>
              <a:rPr lang="en-US" dirty="0">
                <a:solidFill>
                  <a:srgbClr val="000000"/>
                </a:solidFill>
              </a:rPr>
              <a:t>highly complex decision making</a:t>
            </a:r>
          </a:p>
          <a:p>
            <a:pPr algn="just">
              <a:spcAft>
                <a:spcPts val="600"/>
              </a:spcAft>
              <a:buFont typeface="Wingdings" panose="05000000000000000000" pitchFamily="2" charset="2"/>
              <a:buChar char="v"/>
            </a:pPr>
            <a:r>
              <a:rPr lang="en-US" dirty="0">
                <a:solidFill>
                  <a:srgbClr val="000000"/>
                </a:solidFill>
                <a:latin typeface="+mn-lt"/>
              </a:rPr>
              <a:t>Time spent providing services, activities directly related to individual patient’s care  -total number of minutes, </a:t>
            </a:r>
            <a:r>
              <a:rPr lang="en-US" dirty="0">
                <a:solidFill>
                  <a:srgbClr val="000000"/>
                </a:solidFill>
              </a:rPr>
              <a:t>continuous or intermittent and aggregated in time increments </a:t>
            </a:r>
            <a:endParaRPr lang="en-US" dirty="0">
              <a:solidFill>
                <a:srgbClr val="000000"/>
              </a:solidFill>
              <a:latin typeface="+mn-lt"/>
            </a:endParaRPr>
          </a:p>
          <a:p>
            <a:pPr lvl="1" algn="just">
              <a:spcAft>
                <a:spcPts val="600"/>
              </a:spcAft>
              <a:buFont typeface="Wingdings" panose="05000000000000000000" pitchFamily="2" charset="2"/>
              <a:buChar char="§"/>
            </a:pPr>
            <a:r>
              <a:rPr lang="en-US" altLang="en-US" dirty="0">
                <a:solidFill>
                  <a:srgbClr val="000000"/>
                </a:solidFill>
                <a:latin typeface="+mn-lt"/>
              </a:rPr>
              <a:t>Teaching time with residents or fellows does </a:t>
            </a:r>
            <a:r>
              <a:rPr lang="en-US" altLang="en-US" u="sng" dirty="0">
                <a:solidFill>
                  <a:srgbClr val="000000"/>
                </a:solidFill>
                <a:latin typeface="+mn-lt"/>
              </a:rPr>
              <a:t>not</a:t>
            </a:r>
            <a:r>
              <a:rPr lang="en-US" altLang="en-US" dirty="0">
                <a:solidFill>
                  <a:srgbClr val="000000"/>
                </a:solidFill>
                <a:latin typeface="+mn-lt"/>
              </a:rPr>
              <a:t> count toward critical care time.</a:t>
            </a:r>
            <a:endParaRPr lang="en-US" dirty="0">
              <a:solidFill>
                <a:srgbClr val="000000"/>
              </a:solidFill>
              <a:latin typeface="+mn-lt"/>
            </a:endParaRPr>
          </a:p>
          <a:p>
            <a:pPr algn="just">
              <a:spcAft>
                <a:spcPts val="600"/>
              </a:spcAft>
              <a:buFont typeface="Wingdings" panose="05000000000000000000" pitchFamily="2" charset="2"/>
              <a:buChar char="v"/>
            </a:pPr>
            <a:r>
              <a:rPr lang="en-US" dirty="0">
                <a:solidFill>
                  <a:srgbClr val="000000"/>
                </a:solidFill>
                <a:latin typeface="+mn-lt"/>
              </a:rPr>
              <a:t>Activities involved - </a:t>
            </a:r>
            <a:r>
              <a:rPr lang="en-US" dirty="0">
                <a:solidFill>
                  <a:srgbClr val="000000"/>
                </a:solidFill>
              </a:rPr>
              <a:t>review of tests and records, conversations with other physicians and staff, telephone calls (in the unit and available to the patient), preparing records, adjusting ventilators, writing orders, and talking with patients or family members. </a:t>
            </a:r>
            <a:endParaRPr lang="en-US" dirty="0">
              <a:solidFill>
                <a:srgbClr val="000000"/>
              </a:solidFill>
              <a:latin typeface="+mn-lt"/>
            </a:endParaRPr>
          </a:p>
          <a:p>
            <a:pPr algn="just">
              <a:spcAft>
                <a:spcPts val="600"/>
              </a:spcAft>
              <a:buFont typeface="Wingdings" panose="05000000000000000000" pitchFamily="2" charset="2"/>
              <a:buChar char="v"/>
            </a:pPr>
            <a:r>
              <a:rPr lang="en-US" dirty="0">
                <a:solidFill>
                  <a:srgbClr val="000000"/>
                </a:solidFill>
                <a:latin typeface="+mn-lt"/>
              </a:rPr>
              <a:t>Details of family discussion  - patient is unable or incompetent to participate in giving history and/or making treatment decisions</a:t>
            </a:r>
          </a:p>
        </p:txBody>
      </p:sp>
    </p:spTree>
    <p:extLst>
      <p:ext uri="{BB962C8B-B14F-4D97-AF65-F5344CB8AC3E}">
        <p14:creationId xmlns:p14="http://schemas.microsoft.com/office/powerpoint/2010/main" val="214767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Critical Care: Documentation Guidelines</a:t>
            </a:r>
          </a:p>
        </p:txBody>
      </p:sp>
      <p:sp>
        <p:nvSpPr>
          <p:cNvPr id="3" name="Content Placeholder 2"/>
          <p:cNvSpPr>
            <a:spLocks noGrp="1"/>
          </p:cNvSpPr>
          <p:nvPr>
            <p:ph idx="1"/>
          </p:nvPr>
        </p:nvSpPr>
        <p:spPr/>
        <p:txBody>
          <a:bodyPr>
            <a:normAutofit/>
          </a:bodyPr>
          <a:lstStyle/>
          <a:p>
            <a:pPr marL="0" indent="0">
              <a:buNone/>
            </a:pPr>
            <a:r>
              <a:rPr lang="en-US" b="1" dirty="0">
                <a:solidFill>
                  <a:srgbClr val="150221"/>
                </a:solidFill>
              </a:rPr>
              <a:t>Example Teaching Physician Critical Care Documentation:</a:t>
            </a:r>
          </a:p>
          <a:p>
            <a:pPr algn="just">
              <a:buFont typeface="Wingdings" panose="05000000000000000000" pitchFamily="2" charset="2"/>
              <a:buChar char="v"/>
            </a:pPr>
            <a:r>
              <a:rPr lang="en-US" altLang="en-US" dirty="0">
                <a:solidFill>
                  <a:srgbClr val="150221"/>
                </a:solidFill>
                <a:latin typeface="+mn-lt"/>
              </a:rPr>
              <a:t>Patient seen and examined with Dr. Resident.  Reviewed and agree with his note</a:t>
            </a:r>
          </a:p>
          <a:p>
            <a:pPr marL="0" indent="0" algn="just">
              <a:buNone/>
            </a:pPr>
            <a:r>
              <a:rPr lang="en-US" altLang="en-US" dirty="0">
                <a:solidFill>
                  <a:srgbClr val="150221"/>
                </a:solidFill>
                <a:latin typeface="+mn-lt"/>
              </a:rPr>
              <a:t>     and the plan of care we developed together.  </a:t>
            </a:r>
          </a:p>
          <a:p>
            <a:pPr marL="0" indent="0" algn="just">
              <a:buNone/>
            </a:pPr>
            <a:r>
              <a:rPr lang="en-US" altLang="en-US" dirty="0">
                <a:solidFill>
                  <a:srgbClr val="150221"/>
                </a:solidFill>
                <a:latin typeface="+mn-lt"/>
              </a:rPr>
              <a:t>     One hour of critical care time personally performed due to patient’s hemodynamic  </a:t>
            </a:r>
          </a:p>
          <a:p>
            <a:pPr marL="0" indent="0" algn="just">
              <a:buNone/>
            </a:pPr>
            <a:r>
              <a:rPr lang="en-US" altLang="en-US" dirty="0">
                <a:solidFill>
                  <a:srgbClr val="150221"/>
                </a:solidFill>
                <a:latin typeface="+mn-lt"/>
              </a:rPr>
              <a:t>     instability. Patient was resuscitated with 2 units of packed red blood cells.  Obtained </a:t>
            </a:r>
          </a:p>
          <a:p>
            <a:pPr marL="0" indent="0" algn="just">
              <a:buNone/>
            </a:pPr>
            <a:r>
              <a:rPr lang="en-US" altLang="en-US" dirty="0">
                <a:solidFill>
                  <a:srgbClr val="150221"/>
                </a:solidFill>
                <a:latin typeface="+mn-lt"/>
              </a:rPr>
              <a:t>     additional studies to determine possible causes for patient’s instabilities.</a:t>
            </a:r>
          </a:p>
          <a:p>
            <a:pPr marL="0" indent="0" algn="just">
              <a:buNone/>
            </a:pPr>
            <a:endParaRPr lang="en-US" dirty="0">
              <a:solidFill>
                <a:srgbClr val="000000"/>
              </a:solidFill>
            </a:endParaRPr>
          </a:p>
        </p:txBody>
      </p:sp>
    </p:spTree>
    <p:extLst>
      <p:ext uri="{BB962C8B-B14F-4D97-AF65-F5344CB8AC3E}">
        <p14:creationId xmlns:p14="http://schemas.microsoft.com/office/powerpoint/2010/main" val="497374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EBB4-C61B-4581-A2A1-0F3CED32E379}"/>
              </a:ext>
            </a:extLst>
          </p:cNvPr>
          <p:cNvSpPr>
            <a:spLocks noGrp="1"/>
          </p:cNvSpPr>
          <p:nvPr>
            <p:ph type="ctrTitle"/>
          </p:nvPr>
        </p:nvSpPr>
        <p:spPr/>
        <p:txBody>
          <a:bodyPr/>
          <a:lstStyle/>
          <a:p>
            <a:r>
              <a:rPr lang="en-US" dirty="0"/>
              <a:t>Policies	</a:t>
            </a:r>
          </a:p>
        </p:txBody>
      </p:sp>
      <p:sp>
        <p:nvSpPr>
          <p:cNvPr id="3" name="Content Placeholder 2">
            <a:extLst>
              <a:ext uri="{FF2B5EF4-FFF2-40B4-BE49-F238E27FC236}">
                <a16:creationId xmlns:a16="http://schemas.microsoft.com/office/drawing/2014/main" id="{4807C924-38B2-4C39-BEE4-DD6728676835}"/>
              </a:ext>
            </a:extLst>
          </p:cNvPr>
          <p:cNvSpPr>
            <a:spLocks noGrp="1"/>
          </p:cNvSpPr>
          <p:nvPr>
            <p:ph idx="1"/>
          </p:nvPr>
        </p:nvSpPr>
        <p:spPr/>
        <p:txBody>
          <a:bodyPr/>
          <a:lstStyle/>
          <a:p>
            <a:pPr marL="0" indent="0" algn="l">
              <a:spcAft>
                <a:spcPts val="1200"/>
              </a:spcAft>
              <a:buNone/>
            </a:pPr>
            <a:endParaRPr lang="en-US" i="0" dirty="0">
              <a:solidFill>
                <a:srgbClr val="1A3E68"/>
              </a:solidFill>
              <a:effectLst/>
              <a:latin typeface="+mn-lt"/>
              <a:hlinkClick r:id="rId2" tooltip="UCD Health P&amp;P 1920"/>
            </a:endParaRPr>
          </a:p>
          <a:p>
            <a:pPr algn="l">
              <a:spcAft>
                <a:spcPts val="1200"/>
              </a:spcAft>
              <a:buFont typeface="Wingdings" panose="05000000000000000000" pitchFamily="2" charset="2"/>
              <a:buChar char="v"/>
            </a:pPr>
            <a:r>
              <a:rPr lang="en-US" b="1" i="0" dirty="0">
                <a:solidFill>
                  <a:schemeClr val="accent6">
                    <a:lumMod val="50000"/>
                  </a:schemeClr>
                </a:solidFill>
                <a:effectLst/>
                <a:latin typeface="Proxima-Nova"/>
                <a:hlinkClick r:id="rId2" tooltip="UCD Health P&amp;P 1920"/>
              </a:rPr>
              <a:t>P&amp;P 1920</a:t>
            </a:r>
            <a:r>
              <a:rPr lang="en-US" b="0" i="0" dirty="0">
                <a:solidFill>
                  <a:schemeClr val="accent6">
                    <a:lumMod val="50000"/>
                  </a:schemeClr>
                </a:solidFill>
                <a:effectLst/>
                <a:latin typeface="Proxima-Nova"/>
              </a:rPr>
              <a:t>: Coding Rules for Evaluation and Management Services and Preventive Services</a:t>
            </a:r>
          </a:p>
          <a:p>
            <a:pPr algn="l">
              <a:spcAft>
                <a:spcPts val="1200"/>
              </a:spcAft>
              <a:buFont typeface="Wingdings" panose="05000000000000000000" pitchFamily="2" charset="2"/>
              <a:buChar char="v"/>
            </a:pPr>
            <a:r>
              <a:rPr lang="en-US" b="1" i="0" dirty="0">
                <a:solidFill>
                  <a:schemeClr val="accent6">
                    <a:lumMod val="50000"/>
                  </a:schemeClr>
                </a:solidFill>
                <a:effectLst/>
                <a:latin typeface="Proxima-Nova"/>
                <a:hlinkClick r:id="rId3" tooltip="UCD Health P&amp;P 1924"/>
              </a:rPr>
              <a:t>P&amp;P 1924</a:t>
            </a:r>
            <a:r>
              <a:rPr lang="en-US" b="0" i="0" dirty="0">
                <a:solidFill>
                  <a:schemeClr val="accent6">
                    <a:lumMod val="50000"/>
                  </a:schemeClr>
                </a:solidFill>
                <a:effectLst/>
                <a:latin typeface="Proxima-Nova"/>
              </a:rPr>
              <a:t>: Evaluation and Management Consultation Guidelines</a:t>
            </a:r>
          </a:p>
          <a:p>
            <a:pPr algn="l">
              <a:spcAft>
                <a:spcPts val="1200"/>
              </a:spcAft>
              <a:buFont typeface="Wingdings" panose="05000000000000000000" pitchFamily="2" charset="2"/>
              <a:buChar char="v"/>
            </a:pPr>
            <a:r>
              <a:rPr lang="en-US" b="1" i="0" dirty="0">
                <a:solidFill>
                  <a:schemeClr val="accent6">
                    <a:lumMod val="50000"/>
                  </a:schemeClr>
                </a:solidFill>
                <a:effectLst/>
                <a:latin typeface="Proxima-Nova"/>
                <a:hlinkClick r:id="rId4" tooltip="UCD Health P&amp;P 1928"/>
              </a:rPr>
              <a:t>P&amp;P 1928</a:t>
            </a:r>
            <a:r>
              <a:rPr lang="en-US" b="0" i="0" dirty="0">
                <a:solidFill>
                  <a:schemeClr val="accent6">
                    <a:lumMod val="50000"/>
                  </a:schemeClr>
                </a:solidFill>
                <a:effectLst/>
                <a:latin typeface="Proxima-Nova"/>
              </a:rPr>
              <a:t>: Teaching Physician Guidelines for Professional Fee Billing</a:t>
            </a:r>
          </a:p>
          <a:p>
            <a:pPr algn="l">
              <a:spcAft>
                <a:spcPts val="1200"/>
              </a:spcAft>
              <a:buFont typeface="Wingdings" panose="05000000000000000000" pitchFamily="2" charset="2"/>
              <a:buChar char="v"/>
            </a:pPr>
            <a:r>
              <a:rPr lang="en-US" b="1" i="0" dirty="0">
                <a:solidFill>
                  <a:schemeClr val="accent6">
                    <a:lumMod val="50000"/>
                  </a:schemeClr>
                </a:solidFill>
                <a:effectLst/>
                <a:latin typeface="Proxima-Nova"/>
                <a:hlinkClick r:id="rId5" tooltip="P&amp;P 2305"/>
              </a:rPr>
              <a:t>P&amp;P 2305</a:t>
            </a:r>
            <a:r>
              <a:rPr lang="en-US" b="0" i="0" dirty="0">
                <a:solidFill>
                  <a:schemeClr val="accent6">
                    <a:lumMod val="50000"/>
                  </a:schemeClr>
                </a:solidFill>
                <a:effectLst/>
                <a:latin typeface="Proxima-Nova"/>
              </a:rPr>
              <a:t>: Approved Abbreviations</a:t>
            </a:r>
          </a:p>
          <a:p>
            <a:pPr algn="l">
              <a:spcAft>
                <a:spcPts val="1200"/>
              </a:spcAft>
              <a:buFont typeface="Wingdings" panose="05000000000000000000" pitchFamily="2" charset="2"/>
              <a:buChar char="v"/>
            </a:pPr>
            <a:r>
              <a:rPr lang="en-US" b="1" i="0" dirty="0">
                <a:solidFill>
                  <a:schemeClr val="accent6">
                    <a:lumMod val="50000"/>
                  </a:schemeClr>
                </a:solidFill>
                <a:effectLst/>
                <a:latin typeface="Proxima-Nova"/>
                <a:hlinkClick r:id="rId6" tooltip="UCD Health P&amp;P 2307"/>
              </a:rPr>
              <a:t>P&amp;P 2307</a:t>
            </a:r>
            <a:r>
              <a:rPr lang="en-US" b="0" i="0" dirty="0">
                <a:solidFill>
                  <a:schemeClr val="accent6">
                    <a:lumMod val="50000"/>
                  </a:schemeClr>
                </a:solidFill>
                <a:effectLst/>
                <a:latin typeface="Proxima-Nova"/>
              </a:rPr>
              <a:t>: Medical Record Documentation Standards</a:t>
            </a:r>
          </a:p>
          <a:p>
            <a:endParaRPr lang="en-US" dirty="0"/>
          </a:p>
        </p:txBody>
      </p:sp>
    </p:spTree>
    <p:extLst>
      <p:ext uri="{BB962C8B-B14F-4D97-AF65-F5344CB8AC3E}">
        <p14:creationId xmlns:p14="http://schemas.microsoft.com/office/powerpoint/2010/main" val="2913173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0323-CC35-4735-B318-D9F9FD7B9182}"/>
              </a:ext>
            </a:extLst>
          </p:cNvPr>
          <p:cNvSpPr>
            <a:spLocks noGrp="1"/>
          </p:cNvSpPr>
          <p:nvPr>
            <p:ph type="ctrTitle"/>
          </p:nvPr>
        </p:nvSpPr>
        <p:spPr/>
        <p:txBody>
          <a:bodyPr/>
          <a:lstStyle/>
          <a:p>
            <a:r>
              <a:rPr lang="en-US" dirty="0"/>
              <a:t>Resources</a:t>
            </a:r>
          </a:p>
        </p:txBody>
      </p:sp>
      <p:sp>
        <p:nvSpPr>
          <p:cNvPr id="3" name="Content Placeholder 2">
            <a:extLst>
              <a:ext uri="{FF2B5EF4-FFF2-40B4-BE49-F238E27FC236}">
                <a16:creationId xmlns:a16="http://schemas.microsoft.com/office/drawing/2014/main" id="{D14484FA-E73D-40D7-9C50-5F72221A97B6}"/>
              </a:ext>
            </a:extLst>
          </p:cNvPr>
          <p:cNvSpPr>
            <a:spLocks noGrp="1"/>
          </p:cNvSpPr>
          <p:nvPr>
            <p:ph idx="1"/>
          </p:nvPr>
        </p:nvSpPr>
        <p:spPr/>
        <p:txBody>
          <a:bodyPr>
            <a:normAutofit/>
          </a:bodyPr>
          <a:lstStyle/>
          <a:p>
            <a:pPr marL="0" indent="0">
              <a:buNone/>
            </a:pPr>
            <a:endParaRPr lang="en-US" sz="2200" dirty="0">
              <a:solidFill>
                <a:schemeClr val="tx1"/>
              </a:solidFill>
            </a:endParaRPr>
          </a:p>
          <a:p>
            <a:pPr marL="0" indent="0">
              <a:buNone/>
            </a:pPr>
            <a:r>
              <a:rPr lang="en-US" sz="2200" b="0" i="0" dirty="0">
                <a:solidFill>
                  <a:schemeClr val="accent6">
                    <a:lumMod val="50000"/>
                  </a:schemeClr>
                </a:solidFill>
                <a:effectLst/>
                <a:latin typeface="Arial" panose="020B0604020202020204" pitchFamily="34" charset="0"/>
              </a:rPr>
              <a:t>HIM Centralized Coding Leadership</a:t>
            </a:r>
          </a:p>
          <a:p>
            <a:pPr marL="0" indent="0">
              <a:buNone/>
            </a:pPr>
            <a:r>
              <a:rPr lang="en-US" sz="2200" dirty="0">
                <a:solidFill>
                  <a:schemeClr val="accent6">
                    <a:lumMod val="50000"/>
                  </a:schemeClr>
                </a:solidFill>
                <a:hlinkClick r:id="rId2">
                  <a:extLst>
                    <a:ext uri="{A12FA001-AC4F-418D-AE19-62706E023703}">
                      <ahyp:hlinkClr xmlns:ahyp="http://schemas.microsoft.com/office/drawing/2018/hyperlinkcolor" val="tx"/>
                    </a:ext>
                  </a:extLst>
                </a:hlinkClick>
              </a:rPr>
              <a:t>https://intranet.ucdmc.ucdavis.edu/emr/projects/him_centralized_coding_leadership/index.shtml</a:t>
            </a:r>
            <a:endParaRPr lang="en-US" sz="2200" dirty="0">
              <a:solidFill>
                <a:schemeClr val="accent6">
                  <a:lumMod val="50000"/>
                </a:schemeClr>
              </a:solidFill>
            </a:endParaRPr>
          </a:p>
          <a:p>
            <a:pPr marL="0" indent="0">
              <a:buNone/>
            </a:pPr>
            <a:endParaRPr lang="en-US" sz="2200" dirty="0">
              <a:solidFill>
                <a:schemeClr val="accent6">
                  <a:lumMod val="50000"/>
                </a:schemeClr>
              </a:solidFill>
            </a:endParaRPr>
          </a:p>
          <a:p>
            <a:pPr marL="0" indent="0">
              <a:buNone/>
            </a:pPr>
            <a:r>
              <a:rPr lang="en-US" sz="2200" dirty="0">
                <a:solidFill>
                  <a:schemeClr val="accent6">
                    <a:lumMod val="50000"/>
                  </a:schemeClr>
                </a:solidFill>
              </a:rPr>
              <a:t>Compliance</a:t>
            </a:r>
          </a:p>
          <a:p>
            <a:pPr marL="0" indent="0">
              <a:buNone/>
            </a:pPr>
            <a:r>
              <a:rPr lang="en-US" sz="2200" dirty="0">
                <a:solidFill>
                  <a:schemeClr val="accent6">
                    <a:lumMod val="50000"/>
                  </a:schemeClr>
                </a:solidFill>
                <a:hlinkClick r:id="rId3"/>
              </a:rPr>
              <a:t>https://health.ucdavis.edu/compliance/billing_coding/guidance/</a:t>
            </a:r>
            <a:endParaRPr lang="en-US" sz="2200" dirty="0">
              <a:solidFill>
                <a:schemeClr val="accent6">
                  <a:lumMod val="50000"/>
                </a:schemeClr>
              </a:solidFill>
            </a:endParaRPr>
          </a:p>
          <a:p>
            <a:pPr marL="0" indent="0">
              <a:buNone/>
            </a:pPr>
            <a:endParaRPr lang="en-US" sz="2200" dirty="0">
              <a:solidFill>
                <a:schemeClr val="accent6">
                  <a:lumMod val="50000"/>
                </a:schemeClr>
              </a:solidFill>
            </a:endParaRPr>
          </a:p>
        </p:txBody>
      </p:sp>
    </p:spTree>
    <p:extLst>
      <p:ext uri="{BB962C8B-B14F-4D97-AF65-F5344CB8AC3E}">
        <p14:creationId xmlns:p14="http://schemas.microsoft.com/office/powerpoint/2010/main" val="399703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E/M Services- Classifications</a:t>
            </a:r>
          </a:p>
        </p:txBody>
      </p:sp>
      <p:sp>
        <p:nvSpPr>
          <p:cNvPr id="3" name="Content Placeholder 2"/>
          <p:cNvSpPr>
            <a:spLocks noGrp="1"/>
          </p:cNvSpPr>
          <p:nvPr>
            <p:ph idx="1"/>
          </p:nvPr>
        </p:nvSpPr>
        <p:spPr/>
        <p:txBody>
          <a:bodyPr>
            <a:normAutofit fontScale="92500" lnSpcReduction="10000"/>
          </a:bodyPr>
          <a:lstStyle/>
          <a:p>
            <a:pPr marL="0" indent="0">
              <a:buNone/>
            </a:pPr>
            <a:r>
              <a:rPr lang="en-US" altLang="en-US" sz="2400" b="1" dirty="0">
                <a:solidFill>
                  <a:srgbClr val="150221"/>
                </a:solidFill>
                <a:latin typeface="+mj-lt"/>
              </a:rPr>
              <a:t>Classification of Common E/M Services</a:t>
            </a:r>
          </a:p>
          <a:p>
            <a:pPr marL="0" indent="0">
              <a:buNone/>
            </a:pPr>
            <a:endParaRPr lang="en-US" altLang="en-US" sz="2400" b="1" dirty="0">
              <a:solidFill>
                <a:srgbClr val="150221"/>
              </a:solidFill>
              <a:latin typeface="+mj-lt"/>
            </a:endParaRPr>
          </a:p>
          <a:p>
            <a:pPr lvl="1">
              <a:buFont typeface="Wingdings" panose="05000000000000000000" pitchFamily="2" charset="2"/>
              <a:buChar char="v"/>
            </a:pPr>
            <a:r>
              <a:rPr lang="en-US" altLang="en-US" dirty="0">
                <a:solidFill>
                  <a:srgbClr val="150221"/>
                </a:solidFill>
                <a:latin typeface="+mn-lt"/>
              </a:rPr>
              <a:t>Office or Other Outpatient Services</a:t>
            </a:r>
          </a:p>
          <a:p>
            <a:pPr marL="1257300" lvl="2" indent="-342900">
              <a:buFont typeface="Wingdings" panose="05000000000000000000" pitchFamily="2" charset="2"/>
              <a:buChar char="§"/>
            </a:pPr>
            <a:r>
              <a:rPr lang="en-US" altLang="en-US" dirty="0">
                <a:latin typeface="+mn-lt"/>
              </a:rPr>
              <a:t>New Patient					99202-99205</a:t>
            </a:r>
          </a:p>
          <a:p>
            <a:pPr marL="1257300" lvl="2" indent="-342900">
              <a:buFont typeface="Wingdings" panose="05000000000000000000" pitchFamily="2" charset="2"/>
              <a:buChar char="§"/>
            </a:pPr>
            <a:r>
              <a:rPr lang="en-US" altLang="en-US" dirty="0">
                <a:latin typeface="+mn-lt"/>
              </a:rPr>
              <a:t>Established Patient				99211-99215</a:t>
            </a:r>
          </a:p>
          <a:p>
            <a:pPr lvl="2"/>
            <a:endParaRPr lang="en-US" altLang="en-US" dirty="0">
              <a:latin typeface="+mn-lt"/>
            </a:endParaRPr>
          </a:p>
          <a:p>
            <a:pPr lvl="1">
              <a:buFont typeface="Wingdings" panose="05000000000000000000" pitchFamily="2" charset="2"/>
              <a:buChar char="v"/>
            </a:pPr>
            <a:r>
              <a:rPr lang="en-US" altLang="en-US" dirty="0">
                <a:solidFill>
                  <a:srgbClr val="150221"/>
                </a:solidFill>
                <a:latin typeface="+mn-lt"/>
              </a:rPr>
              <a:t>Consultations (Not recognized by Medicare)</a:t>
            </a:r>
          </a:p>
          <a:p>
            <a:pPr marL="1257300" lvl="2" indent="-342900">
              <a:buFont typeface="Wingdings" panose="05000000000000000000" pitchFamily="2" charset="2"/>
              <a:buChar char="§"/>
            </a:pPr>
            <a:r>
              <a:rPr lang="en-US" altLang="en-US" dirty="0">
                <a:latin typeface="+mn-lt"/>
              </a:rPr>
              <a:t>Office or Other Outpatient Consultations	99242-99245</a:t>
            </a:r>
          </a:p>
          <a:p>
            <a:pPr marL="1257300" lvl="2" indent="-342900">
              <a:buFont typeface="Wingdings" panose="05000000000000000000" pitchFamily="2" charset="2"/>
              <a:buChar char="§"/>
            </a:pPr>
            <a:r>
              <a:rPr lang="en-US" altLang="en-US" dirty="0">
                <a:latin typeface="+mn-lt"/>
              </a:rPr>
              <a:t>Inpatient or Observation Consultations		99252-99255</a:t>
            </a:r>
          </a:p>
          <a:p>
            <a:pPr marL="1257300" lvl="2" indent="-342900">
              <a:buFont typeface="Wingdings" panose="05000000000000000000" pitchFamily="2" charset="2"/>
              <a:buChar char="§"/>
            </a:pPr>
            <a:endParaRPr lang="en-US" altLang="en-US" dirty="0">
              <a:latin typeface="+mn-lt"/>
            </a:endParaRPr>
          </a:p>
          <a:p>
            <a:pPr lvl="1">
              <a:buFont typeface="Wingdings" panose="05000000000000000000" pitchFamily="2" charset="2"/>
              <a:buChar char="v"/>
            </a:pPr>
            <a:r>
              <a:rPr lang="en-US" altLang="en-US" dirty="0">
                <a:solidFill>
                  <a:srgbClr val="150221"/>
                </a:solidFill>
                <a:latin typeface="+mn-lt"/>
              </a:rPr>
              <a:t>Hospital Inpatient and Observation Services (admit/discharge different days)</a:t>
            </a:r>
          </a:p>
          <a:p>
            <a:pPr marL="1257300" lvl="2" indent="-342900">
              <a:buFont typeface="Wingdings" panose="05000000000000000000" pitchFamily="2" charset="2"/>
              <a:buChar char="§"/>
            </a:pPr>
            <a:r>
              <a:rPr lang="en-US" altLang="en-US" dirty="0">
                <a:latin typeface="+mn-lt"/>
              </a:rPr>
              <a:t>Initial Hospital or Observation Care		99221-99223</a:t>
            </a:r>
          </a:p>
          <a:p>
            <a:pPr marL="1257300" lvl="2" indent="-342900">
              <a:buFont typeface="Wingdings" panose="05000000000000000000" pitchFamily="2" charset="2"/>
              <a:buChar char="§"/>
            </a:pPr>
            <a:r>
              <a:rPr lang="en-US" altLang="en-US" dirty="0">
                <a:latin typeface="+mn-lt"/>
              </a:rPr>
              <a:t>Subsequent Hospital or Observation Care 	99231-99233</a:t>
            </a:r>
          </a:p>
          <a:p>
            <a:pPr marL="1257300" lvl="2" indent="-342900">
              <a:buFont typeface="Wingdings" panose="05000000000000000000" pitchFamily="2" charset="2"/>
              <a:buChar char="§"/>
            </a:pPr>
            <a:r>
              <a:rPr lang="en-US" altLang="en-US" dirty="0">
                <a:latin typeface="+mn-lt"/>
              </a:rPr>
              <a:t>Hospital or Observation Discharge Services	99238-99239</a:t>
            </a:r>
          </a:p>
        </p:txBody>
      </p:sp>
    </p:spTree>
    <p:extLst>
      <p:ext uri="{BB962C8B-B14F-4D97-AF65-F5344CB8AC3E}">
        <p14:creationId xmlns:p14="http://schemas.microsoft.com/office/powerpoint/2010/main" val="426023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a:t>
            </a:r>
            <a:r>
              <a:rPr lang="en-US" dirty="0">
                <a:latin typeface="+mj-lt"/>
              </a:rPr>
              <a:t>Services- Classifications</a:t>
            </a:r>
          </a:p>
        </p:txBody>
      </p:sp>
      <p:sp>
        <p:nvSpPr>
          <p:cNvPr id="3" name="Content Placeholder 2"/>
          <p:cNvSpPr>
            <a:spLocks noGrp="1"/>
          </p:cNvSpPr>
          <p:nvPr>
            <p:ph idx="1"/>
          </p:nvPr>
        </p:nvSpPr>
        <p:spPr/>
        <p:txBody>
          <a:bodyPr>
            <a:normAutofit/>
          </a:bodyPr>
          <a:lstStyle/>
          <a:p>
            <a:pPr marL="0" indent="0">
              <a:spcAft>
                <a:spcPts val="600"/>
              </a:spcAft>
              <a:buNone/>
            </a:pPr>
            <a:r>
              <a:rPr lang="en-US" altLang="en-US" sz="2400" b="1" dirty="0">
                <a:solidFill>
                  <a:srgbClr val="150221"/>
                </a:solidFill>
                <a:latin typeface="+mj-lt"/>
              </a:rPr>
              <a:t>Classification of Other E/M Services</a:t>
            </a:r>
          </a:p>
          <a:p>
            <a:pPr lvl="1">
              <a:spcAft>
                <a:spcPts val="600"/>
              </a:spcAft>
              <a:buFont typeface="Wingdings" panose="05000000000000000000" pitchFamily="2" charset="2"/>
              <a:buChar char="v"/>
            </a:pPr>
            <a:r>
              <a:rPr lang="en-US" altLang="en-US" dirty="0">
                <a:solidFill>
                  <a:srgbClr val="150221"/>
                </a:solidFill>
                <a:latin typeface="+mn-lt"/>
              </a:rPr>
              <a:t>Hospital Inpatient and Observation Services (admit/discharge same day)</a:t>
            </a:r>
          </a:p>
          <a:p>
            <a:pPr marL="1257300" lvl="2" indent="-342900">
              <a:spcAft>
                <a:spcPts val="600"/>
              </a:spcAft>
              <a:buFont typeface="Wingdings" panose="05000000000000000000" pitchFamily="2" charset="2"/>
              <a:buChar char="§"/>
            </a:pPr>
            <a:r>
              <a:rPr lang="en-US" altLang="en-US" dirty="0">
                <a:latin typeface="+mn-lt"/>
              </a:rPr>
              <a:t>Hospital or Observation Care			99234-99236</a:t>
            </a:r>
          </a:p>
          <a:p>
            <a:pPr lvl="1">
              <a:spcAft>
                <a:spcPts val="600"/>
              </a:spcAft>
              <a:buFont typeface="Wingdings" panose="05000000000000000000" pitchFamily="2" charset="2"/>
              <a:buChar char="v"/>
            </a:pPr>
            <a:r>
              <a:rPr lang="en-US" altLang="en-US" dirty="0">
                <a:solidFill>
                  <a:srgbClr val="150221"/>
                </a:solidFill>
                <a:latin typeface="+mn-lt"/>
              </a:rPr>
              <a:t>Emergency Department Services		</a:t>
            </a:r>
          </a:p>
          <a:p>
            <a:pPr marL="1257300" lvl="2" indent="-342900">
              <a:spcAft>
                <a:spcPts val="600"/>
              </a:spcAft>
              <a:buFont typeface="Wingdings" panose="05000000000000000000" pitchFamily="2" charset="2"/>
              <a:buChar char="§"/>
            </a:pPr>
            <a:r>
              <a:rPr lang="en-US" altLang="en-US" dirty="0">
                <a:latin typeface="+mn-lt"/>
              </a:rPr>
              <a:t>New or Established				99281-99285</a:t>
            </a:r>
          </a:p>
          <a:p>
            <a:pPr lvl="1">
              <a:spcAft>
                <a:spcPts val="600"/>
              </a:spcAft>
              <a:buFont typeface="Wingdings" panose="05000000000000000000" pitchFamily="2" charset="2"/>
              <a:buChar char="v"/>
            </a:pPr>
            <a:r>
              <a:rPr lang="en-US" altLang="en-US" dirty="0">
                <a:solidFill>
                  <a:srgbClr val="150221"/>
                </a:solidFill>
                <a:latin typeface="+mn-lt"/>
              </a:rPr>
              <a:t>Nursing Facility Services</a:t>
            </a:r>
          </a:p>
          <a:p>
            <a:pPr marL="1257300" lvl="2" indent="-342900">
              <a:spcAft>
                <a:spcPts val="600"/>
              </a:spcAft>
              <a:buFont typeface="Wingdings" panose="05000000000000000000" pitchFamily="2" charset="2"/>
              <a:buChar char="§"/>
            </a:pPr>
            <a:r>
              <a:rPr lang="en-US" altLang="en-US" dirty="0">
                <a:latin typeface="+mn-lt"/>
              </a:rPr>
              <a:t>Initial Nursing Facility Care			99304-99306</a:t>
            </a:r>
          </a:p>
          <a:p>
            <a:pPr marL="1257300" lvl="2" indent="-342900">
              <a:spcAft>
                <a:spcPts val="600"/>
              </a:spcAft>
              <a:buFont typeface="Wingdings" panose="05000000000000000000" pitchFamily="2" charset="2"/>
              <a:buChar char="§"/>
            </a:pPr>
            <a:r>
              <a:rPr lang="en-US" altLang="en-US" dirty="0">
                <a:latin typeface="+mn-lt"/>
              </a:rPr>
              <a:t>Subsequent Nursing Facility Care 		99307-99310</a:t>
            </a:r>
          </a:p>
          <a:p>
            <a:pPr marL="1257300" lvl="2" indent="-342900">
              <a:spcAft>
                <a:spcPts val="600"/>
              </a:spcAft>
              <a:buFont typeface="Wingdings" panose="05000000000000000000" pitchFamily="2" charset="2"/>
              <a:buChar char="§"/>
            </a:pPr>
            <a:r>
              <a:rPr lang="en-US" altLang="en-US" dirty="0">
                <a:solidFill>
                  <a:srgbClr val="150221"/>
                </a:solidFill>
                <a:latin typeface="+mn-lt"/>
              </a:rPr>
              <a:t>Nursing Facility Discharge			99315-99316</a:t>
            </a:r>
          </a:p>
          <a:p>
            <a:pPr>
              <a:spcAft>
                <a:spcPts val="600"/>
              </a:spcAft>
            </a:pPr>
            <a:endParaRPr lang="en-US" dirty="0">
              <a:solidFill>
                <a:srgbClr val="150221"/>
              </a:solidFill>
            </a:endParaRPr>
          </a:p>
          <a:p>
            <a:pPr lvl="1">
              <a:buNone/>
            </a:pPr>
            <a:endParaRPr lang="en-US" altLang="en-US" dirty="0">
              <a:solidFill>
                <a:srgbClr val="150221"/>
              </a:solidFill>
              <a:latin typeface="Times New Roman" pitchFamily="18" charset="0"/>
            </a:endParaRPr>
          </a:p>
        </p:txBody>
      </p:sp>
    </p:spTree>
    <p:extLst>
      <p:ext uri="{BB962C8B-B14F-4D97-AF65-F5344CB8AC3E}">
        <p14:creationId xmlns:p14="http://schemas.microsoft.com/office/powerpoint/2010/main" val="219262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 </a:t>
            </a:r>
            <a:r>
              <a:rPr lang="en-US" dirty="0">
                <a:latin typeface="+mj-lt"/>
              </a:rPr>
              <a:t>Services - Classifications</a:t>
            </a:r>
          </a:p>
        </p:txBody>
      </p:sp>
      <p:sp>
        <p:nvSpPr>
          <p:cNvPr id="3" name="Content Placeholder 2"/>
          <p:cNvSpPr>
            <a:spLocks noGrp="1"/>
          </p:cNvSpPr>
          <p:nvPr>
            <p:ph idx="1"/>
          </p:nvPr>
        </p:nvSpPr>
        <p:spPr>
          <a:xfrm>
            <a:off x="1396230" y="1428814"/>
            <a:ext cx="9972224" cy="4712213"/>
          </a:xfrm>
        </p:spPr>
        <p:txBody>
          <a:bodyPr>
            <a:normAutofit lnSpcReduction="10000"/>
          </a:bodyPr>
          <a:lstStyle/>
          <a:p>
            <a:pPr marL="0" indent="0">
              <a:spcBef>
                <a:spcPts val="600"/>
              </a:spcBef>
              <a:spcAft>
                <a:spcPts val="600"/>
              </a:spcAft>
              <a:buNone/>
            </a:pPr>
            <a:r>
              <a:rPr lang="en-US" altLang="en-US" sz="2400" b="1" dirty="0">
                <a:solidFill>
                  <a:srgbClr val="150221"/>
                </a:solidFill>
                <a:latin typeface="+mj-lt"/>
              </a:rPr>
              <a:t>Classification of Other E/M Services</a:t>
            </a:r>
          </a:p>
          <a:p>
            <a:pPr lvl="1">
              <a:spcBef>
                <a:spcPts val="600"/>
              </a:spcBef>
              <a:spcAft>
                <a:spcPts val="600"/>
              </a:spcAft>
              <a:buFont typeface="Wingdings" panose="05000000000000000000" pitchFamily="2" charset="2"/>
              <a:buChar char="v"/>
            </a:pPr>
            <a:r>
              <a:rPr lang="en-US" altLang="en-US" dirty="0">
                <a:solidFill>
                  <a:srgbClr val="150221"/>
                </a:solidFill>
                <a:latin typeface="+mn-lt"/>
              </a:rPr>
              <a:t>Home or Residence Services</a:t>
            </a:r>
          </a:p>
          <a:p>
            <a:pPr marL="1257300" lvl="2" indent="-342900">
              <a:spcBef>
                <a:spcPts val="600"/>
              </a:spcBef>
              <a:spcAft>
                <a:spcPts val="600"/>
              </a:spcAft>
              <a:buFont typeface="Wingdings" panose="05000000000000000000" pitchFamily="2" charset="2"/>
              <a:buChar char="§"/>
            </a:pPr>
            <a:r>
              <a:rPr lang="en-US" altLang="en-US" dirty="0">
                <a:latin typeface="+mn-lt"/>
              </a:rPr>
              <a:t>New Patient					99341-99344</a:t>
            </a:r>
          </a:p>
          <a:p>
            <a:pPr marL="1257300" lvl="2" indent="-342900">
              <a:spcBef>
                <a:spcPts val="600"/>
              </a:spcBef>
              <a:spcAft>
                <a:spcPts val="600"/>
              </a:spcAft>
              <a:buFont typeface="Wingdings" panose="05000000000000000000" pitchFamily="2" charset="2"/>
              <a:buChar char="§"/>
            </a:pPr>
            <a:r>
              <a:rPr lang="en-US" altLang="en-US" dirty="0">
                <a:latin typeface="+mn-lt"/>
              </a:rPr>
              <a:t>Established Patient				99347-99350</a:t>
            </a:r>
          </a:p>
          <a:p>
            <a:pPr lvl="1">
              <a:spcBef>
                <a:spcPts val="600"/>
              </a:spcBef>
              <a:spcAft>
                <a:spcPts val="600"/>
              </a:spcAft>
              <a:buFont typeface="Wingdings" panose="05000000000000000000" pitchFamily="2" charset="2"/>
              <a:buChar char="v"/>
            </a:pPr>
            <a:r>
              <a:rPr lang="en-US" altLang="en-US" dirty="0">
                <a:solidFill>
                  <a:srgbClr val="150221"/>
                </a:solidFill>
                <a:latin typeface="+mn-lt"/>
              </a:rPr>
              <a:t>Preventive Medicine</a:t>
            </a:r>
          </a:p>
          <a:p>
            <a:pPr marL="1257300" lvl="2" indent="-342900">
              <a:spcBef>
                <a:spcPts val="600"/>
              </a:spcBef>
              <a:spcAft>
                <a:spcPts val="600"/>
              </a:spcAft>
              <a:buFont typeface="Wingdings" panose="05000000000000000000" pitchFamily="2" charset="2"/>
              <a:buChar char="§"/>
            </a:pPr>
            <a:r>
              <a:rPr lang="en-US" altLang="en-US" dirty="0">
                <a:latin typeface="+mn-lt"/>
              </a:rPr>
              <a:t>Initial Preventive Medicine			99381-99387</a:t>
            </a:r>
          </a:p>
          <a:p>
            <a:pPr marL="1257300" lvl="2" indent="-342900">
              <a:spcBef>
                <a:spcPts val="600"/>
              </a:spcBef>
              <a:spcAft>
                <a:spcPts val="600"/>
              </a:spcAft>
              <a:buFont typeface="Wingdings" panose="05000000000000000000" pitchFamily="2" charset="2"/>
              <a:buChar char="§"/>
            </a:pPr>
            <a:r>
              <a:rPr lang="en-US" altLang="en-US" dirty="0">
                <a:latin typeface="+mn-lt"/>
              </a:rPr>
              <a:t>Established Patient				99391-99397</a:t>
            </a:r>
          </a:p>
          <a:p>
            <a:pPr lvl="1">
              <a:spcBef>
                <a:spcPts val="600"/>
              </a:spcBef>
              <a:spcAft>
                <a:spcPts val="600"/>
              </a:spcAft>
              <a:buFont typeface="Wingdings" panose="05000000000000000000" pitchFamily="2" charset="2"/>
              <a:buChar char="v"/>
            </a:pPr>
            <a:r>
              <a:rPr lang="en-US" altLang="en-US" dirty="0">
                <a:solidFill>
                  <a:srgbClr val="150221"/>
                </a:solidFill>
                <a:latin typeface="+mn-lt"/>
              </a:rPr>
              <a:t>Prolonged Services			</a:t>
            </a:r>
          </a:p>
          <a:p>
            <a:pPr marL="1257300" lvl="2" indent="-342900">
              <a:spcBef>
                <a:spcPts val="600"/>
              </a:spcBef>
              <a:spcAft>
                <a:spcPts val="600"/>
              </a:spcAft>
              <a:buFont typeface="Wingdings" panose="05000000000000000000" pitchFamily="2" charset="2"/>
              <a:buChar char="§"/>
            </a:pPr>
            <a:r>
              <a:rPr lang="en-US" altLang="en-US" dirty="0">
                <a:latin typeface="+mn-lt"/>
              </a:rPr>
              <a:t>Date other than Face-to-Face E/M		99358-99359</a:t>
            </a:r>
          </a:p>
          <a:p>
            <a:pPr marL="1257300" lvl="2" indent="-342900">
              <a:spcBef>
                <a:spcPts val="600"/>
              </a:spcBef>
              <a:spcAft>
                <a:spcPts val="600"/>
              </a:spcAft>
              <a:buFont typeface="Wingdings" panose="05000000000000000000" pitchFamily="2" charset="2"/>
              <a:buChar char="§"/>
            </a:pPr>
            <a:r>
              <a:rPr lang="en-US" altLang="en-US" dirty="0">
                <a:latin typeface="+mn-lt"/>
              </a:rPr>
              <a:t>Date of E/M service				99417-99418</a:t>
            </a:r>
            <a:endParaRPr lang="en-US" altLang="en-US" dirty="0">
              <a:solidFill>
                <a:srgbClr val="150221"/>
              </a:solidFill>
              <a:latin typeface="+mn-lt"/>
            </a:endParaRPr>
          </a:p>
          <a:p>
            <a:pPr lvl="1">
              <a:spcBef>
                <a:spcPts val="600"/>
              </a:spcBef>
              <a:spcAft>
                <a:spcPts val="600"/>
              </a:spcAft>
              <a:buFont typeface="Wingdings" panose="05000000000000000000" pitchFamily="2" charset="2"/>
              <a:buChar char="v"/>
            </a:pPr>
            <a:r>
              <a:rPr lang="en-US" altLang="en-US" dirty="0">
                <a:solidFill>
                  <a:srgbClr val="150221"/>
                </a:solidFill>
                <a:latin typeface="+mn-lt"/>
              </a:rPr>
              <a:t>Care Plan Oversight				99374-99380</a:t>
            </a:r>
          </a:p>
          <a:p>
            <a:pPr marL="1257300" lvl="2" indent="-342900">
              <a:spcBef>
                <a:spcPts val="600"/>
              </a:spcBef>
              <a:spcAft>
                <a:spcPts val="600"/>
              </a:spcAft>
              <a:buFont typeface="Wingdings" panose="05000000000000000000" pitchFamily="2" charset="2"/>
              <a:buChar char="§"/>
            </a:pPr>
            <a:endParaRPr lang="en-US" altLang="en-US" dirty="0">
              <a:latin typeface="+mn-lt"/>
            </a:endParaRPr>
          </a:p>
          <a:p>
            <a:pPr>
              <a:spcBef>
                <a:spcPts val="600"/>
              </a:spcBef>
              <a:spcAft>
                <a:spcPts val="600"/>
              </a:spcAft>
            </a:pPr>
            <a:endParaRPr lang="en-US" dirty="0">
              <a:solidFill>
                <a:srgbClr val="150221"/>
              </a:solidFill>
            </a:endParaRPr>
          </a:p>
          <a:p>
            <a:pPr lvl="1">
              <a:buNone/>
            </a:pPr>
            <a:endParaRPr lang="en-US" altLang="en-US" dirty="0">
              <a:solidFill>
                <a:srgbClr val="150221"/>
              </a:solidFill>
              <a:latin typeface="Times New Roman" pitchFamily="18" charset="0"/>
            </a:endParaRPr>
          </a:p>
        </p:txBody>
      </p:sp>
    </p:spTree>
    <p:extLst>
      <p:ext uri="{BB962C8B-B14F-4D97-AF65-F5344CB8AC3E}">
        <p14:creationId xmlns:p14="http://schemas.microsoft.com/office/powerpoint/2010/main" val="292590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E/M Services- Right Category of E&amp;M</a:t>
            </a:r>
          </a:p>
        </p:txBody>
      </p:sp>
      <p:sp>
        <p:nvSpPr>
          <p:cNvPr id="3" name="Content Placeholder 2"/>
          <p:cNvSpPr>
            <a:spLocks noGrp="1"/>
          </p:cNvSpPr>
          <p:nvPr>
            <p:ph idx="1"/>
          </p:nvPr>
        </p:nvSpPr>
        <p:spPr/>
        <p:txBody>
          <a:bodyPr>
            <a:normAutofit lnSpcReduction="10000"/>
          </a:bodyPr>
          <a:lstStyle/>
          <a:p>
            <a:pPr marL="0" indent="0" algn="just">
              <a:spcBef>
                <a:spcPts val="600"/>
              </a:spcBef>
              <a:spcAft>
                <a:spcPts val="600"/>
              </a:spcAft>
              <a:buNone/>
            </a:pPr>
            <a:r>
              <a:rPr lang="en-US" altLang="en-US" b="1" dirty="0">
                <a:solidFill>
                  <a:srgbClr val="150221"/>
                </a:solidFill>
                <a:latin typeface="+mn-lt"/>
              </a:rPr>
              <a:t>Choosing the right category of E/M depends on:</a:t>
            </a:r>
          </a:p>
          <a:p>
            <a:pPr lvl="1" algn="just">
              <a:spcBef>
                <a:spcPts val="600"/>
              </a:spcBef>
              <a:spcAft>
                <a:spcPts val="600"/>
              </a:spcAft>
              <a:buFont typeface="Wingdings" panose="05000000000000000000" pitchFamily="2" charset="2"/>
              <a:buChar char="v"/>
            </a:pPr>
            <a:r>
              <a:rPr lang="en-US" altLang="en-US" dirty="0">
                <a:solidFill>
                  <a:srgbClr val="150221"/>
                </a:solidFill>
                <a:latin typeface="+mn-lt"/>
              </a:rPr>
              <a:t>Place of Service</a:t>
            </a:r>
          </a:p>
          <a:p>
            <a:pPr marL="1257300" lvl="2" indent="-342900" algn="just">
              <a:spcBef>
                <a:spcPts val="600"/>
              </a:spcBef>
              <a:spcAft>
                <a:spcPts val="600"/>
              </a:spcAft>
              <a:buFont typeface="Wingdings" panose="05000000000000000000" pitchFamily="2" charset="2"/>
              <a:buChar char="§"/>
            </a:pPr>
            <a:r>
              <a:rPr lang="en-US" altLang="en-US" dirty="0">
                <a:latin typeface="+mn-lt"/>
              </a:rPr>
              <a:t>office, hospital, emergency room, nursing home</a:t>
            </a:r>
          </a:p>
          <a:p>
            <a:pPr lvl="1" algn="just">
              <a:spcBef>
                <a:spcPts val="600"/>
              </a:spcBef>
              <a:spcAft>
                <a:spcPts val="600"/>
              </a:spcAft>
              <a:buFont typeface="Wingdings" panose="05000000000000000000" pitchFamily="2" charset="2"/>
              <a:buChar char="v"/>
            </a:pPr>
            <a:r>
              <a:rPr lang="en-US" altLang="en-US" dirty="0">
                <a:solidFill>
                  <a:srgbClr val="150221"/>
                </a:solidFill>
                <a:latin typeface="+mn-lt"/>
              </a:rPr>
              <a:t>Type of Service</a:t>
            </a:r>
          </a:p>
          <a:p>
            <a:pPr marL="1257300" lvl="2" indent="-342900" algn="just">
              <a:spcBef>
                <a:spcPts val="600"/>
              </a:spcBef>
              <a:spcAft>
                <a:spcPts val="600"/>
              </a:spcAft>
              <a:buFont typeface="Wingdings" panose="05000000000000000000" pitchFamily="2" charset="2"/>
              <a:buChar char="§"/>
            </a:pPr>
            <a:r>
              <a:rPr lang="en-US" altLang="en-US" dirty="0">
                <a:latin typeface="+mn-lt"/>
              </a:rPr>
              <a:t>consultation, admission, office visit</a:t>
            </a:r>
          </a:p>
          <a:p>
            <a:pPr lvl="1" algn="just">
              <a:spcBef>
                <a:spcPts val="600"/>
              </a:spcBef>
              <a:spcAft>
                <a:spcPts val="600"/>
              </a:spcAft>
              <a:buFont typeface="Wingdings" panose="05000000000000000000" pitchFamily="2" charset="2"/>
              <a:buChar char="v"/>
            </a:pPr>
            <a:r>
              <a:rPr lang="en-US" altLang="en-US" dirty="0">
                <a:solidFill>
                  <a:srgbClr val="150221"/>
                </a:solidFill>
                <a:latin typeface="+mn-lt"/>
              </a:rPr>
              <a:t>Patient Status</a:t>
            </a:r>
          </a:p>
          <a:p>
            <a:pPr marL="1257300" lvl="2" indent="-342900" algn="just">
              <a:spcBef>
                <a:spcPts val="600"/>
              </a:spcBef>
              <a:spcAft>
                <a:spcPts val="600"/>
              </a:spcAft>
              <a:buFont typeface="Wingdings" panose="05000000000000000000" pitchFamily="2" charset="2"/>
              <a:buChar char="§"/>
            </a:pPr>
            <a:r>
              <a:rPr lang="en-US" altLang="en-US" dirty="0">
                <a:latin typeface="+mn-lt"/>
              </a:rPr>
              <a:t>new patient, established patient, inpatient, outpatient</a:t>
            </a:r>
          </a:p>
          <a:p>
            <a:pPr marL="0" indent="0" algn="just">
              <a:buNone/>
            </a:pPr>
            <a:endParaRPr lang="en-US" dirty="0">
              <a:solidFill>
                <a:srgbClr val="150221"/>
              </a:solidFill>
            </a:endParaRPr>
          </a:p>
          <a:p>
            <a:pPr marL="0" indent="0" algn="just">
              <a:buNone/>
            </a:pPr>
            <a:r>
              <a:rPr lang="en-US" altLang="en-US" dirty="0">
                <a:solidFill>
                  <a:srgbClr val="150221"/>
                </a:solidFill>
                <a:latin typeface="+mn-lt"/>
              </a:rPr>
              <a:t>Each E/M category includes different levels of service. </a:t>
            </a:r>
          </a:p>
          <a:p>
            <a:pPr marL="0" indent="0" algn="just">
              <a:buNone/>
            </a:pPr>
            <a:r>
              <a:rPr lang="en-US" altLang="en-US" dirty="0">
                <a:solidFill>
                  <a:srgbClr val="150221"/>
                </a:solidFill>
                <a:latin typeface="+mn-lt"/>
              </a:rPr>
              <a:t>The levels indicate the wide variations in skill, time, effort, responsibility and knowledge required to diagnose, treat or prevent an illness or injury</a:t>
            </a:r>
          </a:p>
          <a:p>
            <a:pPr marL="0" indent="0" algn="just">
              <a:buNone/>
            </a:pPr>
            <a:endParaRPr lang="en-US" dirty="0"/>
          </a:p>
        </p:txBody>
      </p:sp>
    </p:spTree>
    <p:extLst>
      <p:ext uri="{BB962C8B-B14F-4D97-AF65-F5344CB8AC3E}">
        <p14:creationId xmlns:p14="http://schemas.microsoft.com/office/powerpoint/2010/main" val="124275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E/M Services- New vs Established</a:t>
            </a:r>
          </a:p>
        </p:txBody>
      </p:sp>
      <p:sp>
        <p:nvSpPr>
          <p:cNvPr id="3" name="Content Placeholder 2"/>
          <p:cNvSpPr>
            <a:spLocks noGrp="1"/>
          </p:cNvSpPr>
          <p:nvPr>
            <p:ph idx="1"/>
          </p:nvPr>
        </p:nvSpPr>
        <p:spPr/>
        <p:txBody>
          <a:bodyPr/>
          <a:lstStyle/>
          <a:p>
            <a:pPr marL="0" indent="0" algn="just">
              <a:buNone/>
            </a:pPr>
            <a:r>
              <a:rPr lang="en-US" sz="2400" b="1" dirty="0">
                <a:solidFill>
                  <a:srgbClr val="150221"/>
                </a:solidFill>
                <a:latin typeface="+mj-lt"/>
              </a:rPr>
              <a:t>New vs Established</a:t>
            </a:r>
          </a:p>
          <a:p>
            <a:pPr algn="just">
              <a:buFont typeface="Wingdings" panose="05000000000000000000" pitchFamily="2" charset="2"/>
              <a:buChar char="v"/>
            </a:pPr>
            <a:r>
              <a:rPr lang="en-US" altLang="en-US" dirty="0">
                <a:solidFill>
                  <a:srgbClr val="150221"/>
                </a:solidFill>
                <a:latin typeface="+mn-lt"/>
              </a:rPr>
              <a:t>New patient – CPT Definition</a:t>
            </a:r>
          </a:p>
          <a:p>
            <a:pPr lvl="1" algn="just">
              <a:buFont typeface="Wingdings" panose="05000000000000000000" pitchFamily="2" charset="2"/>
              <a:buChar char="§"/>
            </a:pPr>
            <a:r>
              <a:rPr lang="en-US" altLang="en-US" dirty="0">
                <a:solidFill>
                  <a:srgbClr val="150221"/>
                </a:solidFill>
                <a:latin typeface="+mn-lt"/>
              </a:rPr>
              <a:t>Has not received professional services from the physician or another physician of the same specialty and subspecialty within the same group practice within the past 3 years</a:t>
            </a:r>
          </a:p>
          <a:p>
            <a:pPr lvl="1" algn="just">
              <a:buFont typeface="Wingdings" panose="05000000000000000000" pitchFamily="2" charset="2"/>
              <a:buChar char="v"/>
            </a:pPr>
            <a:endParaRPr lang="en-US" altLang="en-US" dirty="0">
              <a:solidFill>
                <a:srgbClr val="150221"/>
              </a:solidFill>
              <a:latin typeface="+mn-lt"/>
            </a:endParaRPr>
          </a:p>
          <a:p>
            <a:pPr algn="just">
              <a:buFont typeface="Wingdings" panose="05000000000000000000" pitchFamily="2" charset="2"/>
              <a:buChar char="v"/>
            </a:pPr>
            <a:r>
              <a:rPr lang="en-US" dirty="0">
                <a:solidFill>
                  <a:srgbClr val="150221"/>
                </a:solidFill>
                <a:latin typeface="+mn-lt"/>
              </a:rPr>
              <a:t>Established patient</a:t>
            </a:r>
          </a:p>
          <a:p>
            <a:pPr lvl="1" algn="just">
              <a:buFont typeface="Wingdings" panose="05000000000000000000" pitchFamily="2" charset="2"/>
              <a:buChar char="§"/>
            </a:pPr>
            <a:r>
              <a:rPr lang="en-US" dirty="0">
                <a:solidFill>
                  <a:srgbClr val="150221"/>
                </a:solidFill>
                <a:latin typeface="+mn-lt"/>
              </a:rPr>
              <a:t>Seen by same physician within a 3-year period regardless of where the previous professional services were rendered (hospital setting, previous physician practice, etc.) or another physician of the exact same specialty in the same group practice</a:t>
            </a:r>
          </a:p>
          <a:p>
            <a:pPr marL="0" indent="0">
              <a:buNone/>
            </a:pPr>
            <a:endParaRPr lang="en-US" dirty="0"/>
          </a:p>
        </p:txBody>
      </p:sp>
    </p:spTree>
    <p:extLst>
      <p:ext uri="{BB962C8B-B14F-4D97-AF65-F5344CB8AC3E}">
        <p14:creationId xmlns:p14="http://schemas.microsoft.com/office/powerpoint/2010/main" val="66905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CMS E/M Services</a:t>
            </a:r>
          </a:p>
        </p:txBody>
      </p:sp>
      <p:sp>
        <p:nvSpPr>
          <p:cNvPr id="3" name="Content Placeholder 2"/>
          <p:cNvSpPr>
            <a:spLocks noGrp="1"/>
          </p:cNvSpPr>
          <p:nvPr>
            <p:ph idx="1"/>
          </p:nvPr>
        </p:nvSpPr>
        <p:spPr/>
        <p:txBody>
          <a:bodyPr/>
          <a:lstStyle/>
          <a:p>
            <a:pPr marL="0" indent="0" algn="just">
              <a:spcAft>
                <a:spcPts val="600"/>
              </a:spcAft>
              <a:buNone/>
            </a:pPr>
            <a:r>
              <a:rPr lang="en-US" sz="2400" b="1" dirty="0">
                <a:solidFill>
                  <a:srgbClr val="150221"/>
                </a:solidFill>
                <a:latin typeface="+mj-lt"/>
              </a:rPr>
              <a:t>New vs Established: Medicare</a:t>
            </a:r>
          </a:p>
          <a:p>
            <a:pPr algn="just">
              <a:spcAft>
                <a:spcPts val="600"/>
              </a:spcAft>
              <a:buFont typeface="Wingdings" panose="05000000000000000000" pitchFamily="2" charset="2"/>
              <a:buChar char="v"/>
            </a:pPr>
            <a:r>
              <a:rPr lang="en-US" dirty="0">
                <a:solidFill>
                  <a:srgbClr val="150221"/>
                </a:solidFill>
              </a:rPr>
              <a:t>Does not recognize subspecialties.</a:t>
            </a:r>
          </a:p>
          <a:p>
            <a:pPr algn="just">
              <a:spcAft>
                <a:spcPts val="600"/>
              </a:spcAft>
              <a:buFont typeface="Wingdings" panose="05000000000000000000" pitchFamily="2" charset="2"/>
              <a:buChar char="v"/>
            </a:pPr>
            <a:r>
              <a:rPr lang="en-US" dirty="0">
                <a:solidFill>
                  <a:srgbClr val="150221"/>
                </a:solidFill>
              </a:rPr>
              <a:t>Physician specialty determined by the 2-digit specialty code listed on the provider’s Medicare enrollment application (855I), not the taxonomy codes submitted for their National Provider Identifier (NPI).  </a:t>
            </a:r>
          </a:p>
          <a:p>
            <a:pPr algn="just">
              <a:spcAft>
                <a:spcPts val="600"/>
              </a:spcAft>
              <a:buFont typeface="Wingdings" panose="05000000000000000000" pitchFamily="2" charset="2"/>
              <a:buChar char="v"/>
            </a:pPr>
            <a:r>
              <a:rPr lang="en-US" dirty="0">
                <a:solidFill>
                  <a:srgbClr val="150221"/>
                </a:solidFill>
              </a:rPr>
              <a:t>Medicare defines group practices by tax identification number (TIN), not by National Provider Identifier (NPI). </a:t>
            </a:r>
          </a:p>
          <a:p>
            <a:pPr marL="0" indent="0">
              <a:buNone/>
            </a:pPr>
            <a:endParaRPr lang="en-US" dirty="0">
              <a:solidFill>
                <a:srgbClr val="150221"/>
              </a:solidFill>
            </a:endParaRPr>
          </a:p>
        </p:txBody>
      </p:sp>
    </p:spTree>
    <p:extLst>
      <p:ext uri="{BB962C8B-B14F-4D97-AF65-F5344CB8AC3E}">
        <p14:creationId xmlns:p14="http://schemas.microsoft.com/office/powerpoint/2010/main" val="251868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CMS E/M Services</a:t>
            </a:r>
          </a:p>
        </p:txBody>
      </p:sp>
      <p:sp>
        <p:nvSpPr>
          <p:cNvPr id="3" name="Content Placeholder 2"/>
          <p:cNvSpPr>
            <a:spLocks noGrp="1"/>
          </p:cNvSpPr>
          <p:nvPr>
            <p:ph idx="1"/>
          </p:nvPr>
        </p:nvSpPr>
        <p:spPr/>
        <p:txBody>
          <a:bodyPr/>
          <a:lstStyle/>
          <a:p>
            <a:pPr marL="0" indent="0">
              <a:buNone/>
            </a:pPr>
            <a:r>
              <a:rPr lang="en-US" altLang="en-US" sz="2400" b="1" dirty="0">
                <a:solidFill>
                  <a:srgbClr val="150221"/>
                </a:solidFill>
                <a:latin typeface="+mj-lt"/>
              </a:rPr>
              <a:t>Medicare Update: January 2010</a:t>
            </a:r>
          </a:p>
          <a:p>
            <a:pPr marL="0" indent="0">
              <a:buNone/>
            </a:pPr>
            <a:endParaRPr lang="en-US" altLang="en-US" b="1" dirty="0">
              <a:solidFill>
                <a:srgbClr val="150221"/>
              </a:solidFill>
            </a:endParaRPr>
          </a:p>
          <a:p>
            <a:pPr marL="0" indent="0">
              <a:buNone/>
            </a:pPr>
            <a:r>
              <a:rPr lang="en-US" altLang="en-US" b="1" dirty="0">
                <a:solidFill>
                  <a:srgbClr val="150221"/>
                </a:solidFill>
              </a:rPr>
              <a:t>With the exception of telehealth consultations, all other consultation codes have been eliminated for Medicare</a:t>
            </a:r>
            <a:endParaRPr lang="en-US" dirty="0">
              <a:solidFill>
                <a:srgbClr val="150221"/>
              </a:solidFill>
            </a:endParaRPr>
          </a:p>
          <a:p>
            <a:pPr>
              <a:buFont typeface="Wingdings" panose="05000000000000000000" pitchFamily="2" charset="2"/>
              <a:buChar char="v"/>
            </a:pPr>
            <a:r>
              <a:rPr lang="en-US" altLang="en-US" b="1" dirty="0">
                <a:solidFill>
                  <a:srgbClr val="150221"/>
                </a:solidFill>
              </a:rPr>
              <a:t>Inpatient setting </a:t>
            </a:r>
          </a:p>
          <a:p>
            <a:pPr lvl="1">
              <a:buFont typeface="Wingdings" panose="05000000000000000000" pitchFamily="2" charset="2"/>
              <a:buChar char="§"/>
            </a:pPr>
            <a:r>
              <a:rPr lang="en-US" altLang="en-US" dirty="0">
                <a:solidFill>
                  <a:srgbClr val="150221"/>
                </a:solidFill>
              </a:rPr>
              <a:t>Use Initial Hospital Day and Subsequent Hospital Day codes</a:t>
            </a:r>
          </a:p>
          <a:p>
            <a:pPr lvl="1">
              <a:buFont typeface="Wingdings" panose="05000000000000000000" pitchFamily="2" charset="2"/>
              <a:buChar char="§"/>
            </a:pPr>
            <a:endParaRPr lang="en-US" altLang="en-US" dirty="0">
              <a:solidFill>
                <a:srgbClr val="150221"/>
              </a:solidFill>
            </a:endParaRPr>
          </a:p>
          <a:p>
            <a:pPr>
              <a:buFont typeface="Wingdings" panose="05000000000000000000" pitchFamily="2" charset="2"/>
              <a:buChar char="v"/>
            </a:pPr>
            <a:r>
              <a:rPr lang="en-US" altLang="en-US" b="1" dirty="0">
                <a:solidFill>
                  <a:srgbClr val="150221"/>
                </a:solidFill>
              </a:rPr>
              <a:t>Outpatient setting</a:t>
            </a:r>
          </a:p>
          <a:p>
            <a:pPr lvl="1">
              <a:buFont typeface="Wingdings" panose="05000000000000000000" pitchFamily="2" charset="2"/>
              <a:buChar char="§"/>
            </a:pPr>
            <a:r>
              <a:rPr lang="en-US" altLang="en-US" dirty="0">
                <a:solidFill>
                  <a:srgbClr val="150221"/>
                </a:solidFill>
              </a:rPr>
              <a:t>Use New or Established Evaluation and Management (E/M) codes  </a:t>
            </a:r>
          </a:p>
          <a:p>
            <a:pPr marL="0" indent="0">
              <a:buNone/>
            </a:pPr>
            <a:endParaRPr lang="en-US" dirty="0">
              <a:solidFill>
                <a:srgbClr val="150221"/>
              </a:solidFill>
            </a:endParaRPr>
          </a:p>
        </p:txBody>
      </p:sp>
    </p:spTree>
    <p:extLst>
      <p:ext uri="{BB962C8B-B14F-4D97-AF65-F5344CB8AC3E}">
        <p14:creationId xmlns:p14="http://schemas.microsoft.com/office/powerpoint/2010/main" val="644802751"/>
      </p:ext>
    </p:extLst>
  </p:cSld>
  <p:clrMapOvr>
    <a:masterClrMapping/>
  </p:clrMapOvr>
</p:sld>
</file>

<file path=ppt/theme/theme1.xml><?xml version="1.0" encoding="utf-8"?>
<a:theme xmlns:a="http://schemas.openxmlformats.org/drawingml/2006/main" name="Office Theme">
  <a:themeElements>
    <a:clrScheme name="UC Davis Health">
      <a:dk1>
        <a:srgbClr val="1A3F68"/>
      </a:dk1>
      <a:lt1>
        <a:srgbClr val="FFFFFF"/>
      </a:lt1>
      <a:dk2>
        <a:srgbClr val="4C6988"/>
      </a:dk2>
      <a:lt2>
        <a:srgbClr val="F4E4B4"/>
      </a:lt2>
      <a:accent1>
        <a:srgbClr val="DEAA00"/>
      </a:accent1>
      <a:accent2>
        <a:srgbClr val="008FA8"/>
      </a:accent2>
      <a:accent3>
        <a:srgbClr val="682665"/>
      </a:accent3>
      <a:accent4>
        <a:srgbClr val="AB1D2C"/>
      </a:accent4>
      <a:accent5>
        <a:srgbClr val="F18A20"/>
      </a:accent5>
      <a:accent6>
        <a:srgbClr val="565659"/>
      </a:accent6>
      <a:hlink>
        <a:srgbClr val="221F21"/>
      </a:hlink>
      <a:folHlink>
        <a:srgbClr val="8082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6238</TotalTime>
  <Words>2209</Words>
  <Application>Microsoft Office PowerPoint</Application>
  <PresentationFormat>Widescreen</PresentationFormat>
  <Paragraphs>272</Paragraphs>
  <Slides>25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Gibson Light</vt:lpstr>
      <vt:lpstr>Proxima Nova A Thin</vt:lpstr>
      <vt:lpstr>Proxima Nova Light</vt:lpstr>
      <vt:lpstr>Proxima-Nova</vt:lpstr>
      <vt:lpstr>Times New Roman</vt:lpstr>
      <vt:lpstr>Wingdings</vt:lpstr>
      <vt:lpstr>Office Theme</vt:lpstr>
      <vt:lpstr> Evaluation &amp; Management Services Guidelines and Coding Requirements-2023</vt:lpstr>
      <vt:lpstr>Presentation Goals</vt:lpstr>
      <vt:lpstr>E/M Services- Classifications</vt:lpstr>
      <vt:lpstr>E/M Services- Classifications</vt:lpstr>
      <vt:lpstr>E/M Services - Classifications</vt:lpstr>
      <vt:lpstr>E/M Services- Right Category of E&amp;M</vt:lpstr>
      <vt:lpstr>E/M Services- New vs Established</vt:lpstr>
      <vt:lpstr>CMS E/M Services</vt:lpstr>
      <vt:lpstr>CMS E/M Services</vt:lpstr>
      <vt:lpstr>E/M Services</vt:lpstr>
      <vt:lpstr>E/M Guidelines</vt:lpstr>
      <vt:lpstr>E/M Guidelines</vt:lpstr>
      <vt:lpstr>E/M Guidelines-Time</vt:lpstr>
      <vt:lpstr>E/M Guidelines</vt:lpstr>
      <vt:lpstr>E/M Guidelines</vt:lpstr>
      <vt:lpstr>E/M Guidelines- Number &amp; Complexity of Problems Addressed at Encounter</vt:lpstr>
      <vt:lpstr>E/M Guidelines- Amount or Complexity of Data to be Reviewed and Analyzed</vt:lpstr>
      <vt:lpstr>E/M Guidelines- Amount or Complexity of Data to be Reviewed and Analyzed</vt:lpstr>
      <vt:lpstr>E/M Guidelines- Risk</vt:lpstr>
      <vt:lpstr>E/M Guidelines- Risk of Complications and/or Morbidity or Mortality of Patient Management</vt:lpstr>
      <vt:lpstr>E/M: Critical Care</vt:lpstr>
      <vt:lpstr> Critical Care: Documentation Guidelines</vt:lpstr>
      <vt:lpstr>Critical Care: Documentation Guidelines</vt:lpstr>
      <vt:lpstr>Policies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 Casaleggio</dc:creator>
  <cp:lastModifiedBy>Avan Lo</cp:lastModifiedBy>
  <cp:revision>503</cp:revision>
  <cp:lastPrinted>2018-06-20T18:01:35Z</cp:lastPrinted>
  <dcterms:created xsi:type="dcterms:W3CDTF">2018-06-19T21:06:20Z</dcterms:created>
  <dcterms:modified xsi:type="dcterms:W3CDTF">2023-01-04T00:16:17Z</dcterms:modified>
</cp:coreProperties>
</file>